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90" r:id="rId3"/>
    <p:sldId id="261" r:id="rId4"/>
    <p:sldId id="263" r:id="rId5"/>
    <p:sldId id="276" r:id="rId6"/>
    <p:sldId id="271" r:id="rId7"/>
    <p:sldId id="272" r:id="rId8"/>
    <p:sldId id="287" r:id="rId9"/>
    <p:sldId id="270" r:id="rId10"/>
    <p:sldId id="283" r:id="rId11"/>
    <p:sldId id="294" r:id="rId12"/>
    <p:sldId id="295" r:id="rId13"/>
  </p:sldIdLst>
  <p:sldSz cx="9144000" cy="6858000" type="screen4x3"/>
  <p:notesSz cx="6797675" cy="9926638"/>
  <p:photoAlbum/>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FA5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5267" autoAdjust="0"/>
  </p:normalViewPr>
  <p:slideViewPr>
    <p:cSldViewPr>
      <p:cViewPr>
        <p:scale>
          <a:sx n="91" d="100"/>
          <a:sy n="91" d="100"/>
        </p:scale>
        <p:origin x="-1374" y="-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C7375544-8EB1-4B4A-8E9A-C8C1B6BABC60}" type="datetimeFigureOut">
              <a:rPr lang="ru-RU" smtClean="0"/>
              <a:pPr/>
              <a:t>30.07.2018</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FD4548AA-7379-4FC8-A796-FE8852E585B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A8F759B-5C24-42CC-87CD-FC9C0C43DC41}" type="datetimeFigureOut">
              <a:rPr lang="ru-RU" smtClean="0"/>
              <a:pPr/>
              <a:t>30.07.2018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8ACB6F-4F70-4D81-8F76-219053861F8E}" type="slidenum">
              <a:rPr lang="ru-RU" smtClean="0"/>
              <a:pPr/>
              <a:t>‹#›</a:t>
            </a:fld>
            <a:endParaRPr lang="ru-RU"/>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8F759B-5C24-42CC-87CD-FC9C0C43DC41}" type="datetimeFigureOut">
              <a:rPr lang="ru-RU" smtClean="0"/>
              <a:pPr/>
              <a:t>30.07.2018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8ACB6F-4F70-4D81-8F76-219053861F8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a2593d5aecb6c9f73c271022f690620.png"/>
          <p:cNvPicPr>
            <a:picLocks noGrp="1" noChangeAspect="1"/>
          </p:cNvPicPr>
          <p:nvPr isPhoto="1"/>
        </p:nvPicPr>
        <p:blipFill>
          <a:blip r:embed="rId2" cstate="print">
            <a:lum/>
          </a:blip>
          <a:stretch>
            <a:fillRect/>
          </a:stretch>
        </p:blipFill>
        <p:spPr>
          <a:xfrm>
            <a:off x="-1032000" y="0"/>
            <a:ext cx="10176000" cy="7632000"/>
          </a:xfrm>
          <a:prstGeom prst="rect">
            <a:avLst/>
          </a:prstGeom>
          <a:noFill/>
          <a:ln>
            <a:noFill/>
          </a:ln>
        </p:spPr>
      </p:pic>
      <p:sp>
        <p:nvSpPr>
          <p:cNvPr id="3" name="TextBox 2"/>
          <p:cNvSpPr txBox="1"/>
          <p:nvPr/>
        </p:nvSpPr>
        <p:spPr>
          <a:xfrm>
            <a:off x="0" y="764704"/>
            <a:ext cx="6228184" cy="4401205"/>
          </a:xfrm>
          <a:prstGeom prst="rect">
            <a:avLst/>
          </a:prstGeom>
          <a:noFill/>
        </p:spPr>
        <p:txBody>
          <a:bodyPr wrap="square" rtlCol="0">
            <a:spAutoFit/>
          </a:bodyPr>
          <a:lstStyle/>
          <a:p>
            <a:pPr algn="ctr"/>
            <a:r>
              <a:rPr lang="uk-UA" sz="6600" dirty="0" smtClean="0">
                <a:latin typeface="Times New Roman" pitchFamily="18" charset="0"/>
                <a:cs typeface="Times New Roman" pitchFamily="18" charset="0"/>
              </a:rPr>
              <a:t> </a:t>
            </a:r>
            <a:r>
              <a:rPr lang="uk-UA" sz="5400" dirty="0" err="1" smtClean="0">
                <a:solidFill>
                  <a:srgbClr val="FF0000"/>
                </a:solidFill>
                <a:latin typeface="Times New Roman" pitchFamily="18" charset="0"/>
                <a:cs typeface="Times New Roman" pitchFamily="18" charset="0"/>
              </a:rPr>
              <a:t>Творческий</a:t>
            </a:r>
            <a:r>
              <a:rPr lang="uk-UA" sz="5400" dirty="0" smtClean="0">
                <a:solidFill>
                  <a:srgbClr val="FF0000"/>
                </a:solidFill>
                <a:latin typeface="Times New Roman" pitchFamily="18" charset="0"/>
                <a:cs typeface="Times New Roman" pitchFamily="18" charset="0"/>
              </a:rPr>
              <a:t>   </a:t>
            </a:r>
            <a:r>
              <a:rPr lang="uk-UA" sz="5400" dirty="0" err="1" smtClean="0">
                <a:solidFill>
                  <a:srgbClr val="FF0000"/>
                </a:solidFill>
                <a:latin typeface="Times New Roman" pitchFamily="18" charset="0"/>
                <a:cs typeface="Times New Roman" pitchFamily="18" charset="0"/>
              </a:rPr>
              <a:t>отчет</a:t>
            </a:r>
            <a:r>
              <a:rPr lang="uk-UA" sz="5400" dirty="0" smtClean="0">
                <a:solidFill>
                  <a:srgbClr val="FF0000"/>
                </a:solidFill>
                <a:latin typeface="Times New Roman" pitchFamily="18" charset="0"/>
                <a:cs typeface="Times New Roman" pitchFamily="18" charset="0"/>
              </a:rPr>
              <a:t> </a:t>
            </a:r>
          </a:p>
          <a:p>
            <a:pPr algn="ctr"/>
            <a:r>
              <a:rPr lang="uk-UA" sz="3200" b="1" dirty="0" smtClean="0">
                <a:latin typeface="Monotype Corsiva" pitchFamily="66" charset="0"/>
                <a:cs typeface="Times New Roman" pitchFamily="18" charset="0"/>
              </a:rPr>
              <a:t>о  </a:t>
            </a:r>
            <a:r>
              <a:rPr lang="uk-UA" sz="3200" b="1" dirty="0" err="1" smtClean="0">
                <a:latin typeface="Monotype Corsiva" pitchFamily="66" charset="0"/>
                <a:cs typeface="Times New Roman" pitchFamily="18" charset="0"/>
              </a:rPr>
              <a:t>работе</a:t>
            </a:r>
            <a:r>
              <a:rPr lang="uk-UA" sz="3200" b="1" dirty="0" smtClean="0">
                <a:latin typeface="Monotype Corsiva" pitchFamily="66" charset="0"/>
                <a:cs typeface="Times New Roman" pitchFamily="18" charset="0"/>
              </a:rPr>
              <a:t> пришкольного </a:t>
            </a:r>
            <a:r>
              <a:rPr lang="uk-UA" sz="3200" b="1" dirty="0" err="1" smtClean="0">
                <a:latin typeface="Monotype Corsiva" pitchFamily="66" charset="0"/>
                <a:cs typeface="Times New Roman" pitchFamily="18" charset="0"/>
              </a:rPr>
              <a:t>лагеря</a:t>
            </a:r>
            <a:endParaRPr lang="uk-UA" sz="3200" b="1" dirty="0" smtClean="0">
              <a:latin typeface="Monotype Corsiva" pitchFamily="66" charset="0"/>
              <a:cs typeface="Times New Roman" pitchFamily="18" charset="0"/>
            </a:endParaRPr>
          </a:p>
          <a:p>
            <a:pPr algn="ctr"/>
            <a:r>
              <a:rPr lang="uk-UA" sz="3200" b="1" dirty="0" smtClean="0">
                <a:latin typeface="Monotype Corsiva" pitchFamily="66" charset="0"/>
                <a:cs typeface="Times New Roman" pitchFamily="18" charset="0"/>
              </a:rPr>
              <a:t>с дневным  пребыванием</a:t>
            </a:r>
          </a:p>
          <a:p>
            <a:pPr algn="ctr"/>
            <a:r>
              <a:rPr lang="uk-UA" sz="5400" b="1" dirty="0" err="1" smtClean="0">
                <a:solidFill>
                  <a:schemeClr val="accent3">
                    <a:lumMod val="50000"/>
                  </a:schemeClr>
                </a:solidFill>
                <a:latin typeface="Times New Roman" pitchFamily="18" charset="0"/>
                <a:cs typeface="Times New Roman" pitchFamily="18" charset="0"/>
              </a:rPr>
              <a:t>“</a:t>
            </a:r>
            <a:r>
              <a:rPr lang="uk-UA" sz="4800" b="1" dirty="0" err="1" smtClean="0">
                <a:solidFill>
                  <a:schemeClr val="accent3">
                    <a:lumMod val="50000"/>
                  </a:schemeClr>
                </a:solidFill>
                <a:latin typeface="Times New Roman" pitchFamily="18" charset="0"/>
                <a:cs typeface="Times New Roman" pitchFamily="18" charset="0"/>
              </a:rPr>
              <a:t>Юный</a:t>
            </a:r>
            <a:r>
              <a:rPr lang="uk-UA" sz="4800" b="1" dirty="0" smtClean="0">
                <a:solidFill>
                  <a:schemeClr val="accent3">
                    <a:lumMod val="50000"/>
                  </a:schemeClr>
                </a:solidFill>
                <a:latin typeface="Times New Roman" pitchFamily="18" charset="0"/>
                <a:cs typeface="Times New Roman" pitchFamily="18" charset="0"/>
              </a:rPr>
              <a:t> </a:t>
            </a:r>
            <a:r>
              <a:rPr lang="uk-UA" sz="4800" b="1" dirty="0" err="1" smtClean="0">
                <a:solidFill>
                  <a:schemeClr val="accent3">
                    <a:lumMod val="50000"/>
                  </a:schemeClr>
                </a:solidFill>
                <a:latin typeface="Times New Roman" pitchFamily="18" charset="0"/>
                <a:cs typeface="Times New Roman" pitchFamily="18" charset="0"/>
              </a:rPr>
              <a:t>краевед</a:t>
            </a:r>
            <a:r>
              <a:rPr lang="uk-UA" sz="5400" b="1" dirty="0" err="1" smtClean="0">
                <a:solidFill>
                  <a:schemeClr val="accent3">
                    <a:lumMod val="50000"/>
                  </a:schemeClr>
                </a:solidFill>
                <a:latin typeface="Times New Roman" pitchFamily="18" charset="0"/>
                <a:cs typeface="Times New Roman" pitchFamily="18" charset="0"/>
              </a:rPr>
              <a:t>”</a:t>
            </a:r>
            <a:endParaRPr lang="uk-UA" sz="5400" b="1" dirty="0" smtClean="0">
              <a:solidFill>
                <a:schemeClr val="accent3">
                  <a:lumMod val="50000"/>
                </a:schemeClr>
              </a:solidFill>
              <a:latin typeface="Times New Roman" pitchFamily="18" charset="0"/>
              <a:cs typeface="Times New Roman" pitchFamily="18" charset="0"/>
            </a:endParaRPr>
          </a:p>
          <a:p>
            <a:pPr algn="ctr"/>
            <a:r>
              <a:rPr lang="uk-UA" sz="3200" b="1" dirty="0" smtClean="0">
                <a:latin typeface="Monotype Corsiva" pitchFamily="66" charset="0"/>
                <a:cs typeface="Times New Roman" pitchFamily="18" charset="0"/>
              </a:rPr>
              <a:t>МОБУ  </a:t>
            </a:r>
            <a:r>
              <a:rPr lang="ru-RU" sz="3200" b="1" dirty="0" smtClean="0">
                <a:latin typeface="Monotype Corsiva" pitchFamily="66" charset="0"/>
              </a:rPr>
              <a:t>«Преображенская средняя общеобразовательная школа»</a:t>
            </a:r>
            <a:endParaRPr lang="ru-RU" sz="3200" dirty="0" smtClean="0">
              <a:latin typeface="Times New Roman" pitchFamily="18" charset="0"/>
              <a:cs typeface="Times New Roman" pitchFamily="18" charset="0"/>
            </a:endParaRPr>
          </a:p>
          <a:p>
            <a:pPr algn="ctr"/>
            <a:r>
              <a:rPr lang="ru-RU" sz="3200" b="1" dirty="0" smtClean="0">
                <a:solidFill>
                  <a:srgbClr val="0070C0"/>
                </a:solidFill>
                <a:latin typeface="Times New Roman" pitchFamily="18" charset="0"/>
                <a:cs typeface="Times New Roman" pitchFamily="18" charset="0"/>
              </a:rPr>
              <a:t>ЛЕТО – 2018 г.</a:t>
            </a:r>
            <a:endParaRPr lang="ru-RU" sz="3200" b="1" dirty="0">
              <a:solidFill>
                <a:srgbClr val="0070C0"/>
              </a:solidFill>
              <a:latin typeface="Times New Roman" pitchFamily="18" charset="0"/>
              <a:cs typeface="Times New Roman" pitchFamily="18" charset="0"/>
            </a:endParaRPr>
          </a:p>
        </p:txBody>
      </p:sp>
      <p:sp>
        <p:nvSpPr>
          <p:cNvPr id="4" name="TextBox 3"/>
          <p:cNvSpPr txBox="1"/>
          <p:nvPr/>
        </p:nvSpPr>
        <p:spPr>
          <a:xfrm>
            <a:off x="467544" y="5229200"/>
            <a:ext cx="8136904" cy="1477328"/>
          </a:xfrm>
          <a:prstGeom prst="rect">
            <a:avLst/>
          </a:prstGeom>
          <a:noFill/>
        </p:spPr>
        <p:txBody>
          <a:bodyPr wrap="square" rtlCol="0">
            <a:spAutoFit/>
          </a:bodyPr>
          <a:lstStyle/>
          <a:p>
            <a:r>
              <a:rPr lang="ru-RU" b="1" u="sng" dirty="0" smtClean="0"/>
              <a:t>Начальник лагеря: </a:t>
            </a:r>
          </a:p>
          <a:p>
            <a:r>
              <a:rPr lang="ru-RU" b="1" dirty="0"/>
              <a:t> </a:t>
            </a:r>
            <a:r>
              <a:rPr lang="ru-RU" b="1" dirty="0" smtClean="0"/>
              <a:t>                           Астафьева Ольга Александровна</a:t>
            </a:r>
          </a:p>
          <a:p>
            <a:r>
              <a:rPr lang="ru-RU" b="1" u="sng" dirty="0" smtClean="0"/>
              <a:t>Воспитатели:   </a:t>
            </a:r>
            <a:r>
              <a:rPr lang="ru-RU" b="1" dirty="0" smtClean="0"/>
              <a:t>Гончарова Александра Дмитриевна</a:t>
            </a:r>
          </a:p>
          <a:p>
            <a:r>
              <a:rPr lang="ru-RU" b="1" dirty="0" smtClean="0"/>
              <a:t>                            </a:t>
            </a:r>
            <a:r>
              <a:rPr lang="ru-RU" b="1" dirty="0" err="1" smtClean="0"/>
              <a:t>Мочелова</a:t>
            </a:r>
            <a:r>
              <a:rPr lang="ru-RU" b="1" dirty="0" smtClean="0"/>
              <a:t> Ирина Валерьевна</a:t>
            </a:r>
          </a:p>
          <a:p>
            <a:r>
              <a:rPr lang="ru-RU" b="1" u="sng" dirty="0" smtClean="0"/>
              <a:t>Вожатая :          </a:t>
            </a:r>
            <a:r>
              <a:rPr lang="ru-RU" b="1" dirty="0" smtClean="0"/>
              <a:t>Павлова Ирина Николаевна</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4.jpg"/>
          <p:cNvPicPr>
            <a:picLocks noGrp="1" noChangeAspect="1"/>
          </p:cNvPicPr>
          <p:nvPr isPhoto="1"/>
        </p:nvPicPr>
        <p:blipFill>
          <a:blip r:embed="rId2" cstate="print">
            <a:lum/>
          </a:blip>
          <a:stretch>
            <a:fillRect/>
          </a:stretch>
        </p:blipFill>
        <p:spPr>
          <a:xfrm>
            <a:off x="0" y="0"/>
            <a:ext cx="9144000" cy="6858000"/>
          </a:xfrm>
          <a:prstGeom prst="rect">
            <a:avLst/>
          </a:prstGeom>
          <a:noFill/>
          <a:ln>
            <a:noFill/>
          </a:ln>
        </p:spPr>
      </p:pic>
      <p:sp>
        <p:nvSpPr>
          <p:cNvPr id="3" name="TextBox 2"/>
          <p:cNvSpPr txBox="1"/>
          <p:nvPr/>
        </p:nvSpPr>
        <p:spPr>
          <a:xfrm>
            <a:off x="3347864" y="1340768"/>
            <a:ext cx="2736304" cy="1908215"/>
          </a:xfrm>
          <a:prstGeom prst="rect">
            <a:avLst/>
          </a:prstGeom>
          <a:noFill/>
          <a:effectLst>
            <a:glow rad="101600">
              <a:schemeClr val="accent2">
                <a:satMod val="175000"/>
                <a:alpha val="40000"/>
              </a:schemeClr>
            </a:glow>
          </a:effectLst>
        </p:spPr>
        <p:txBody>
          <a:bodyPr wrap="square" rtlCol="0">
            <a:spAutoFit/>
          </a:bodyPr>
          <a:lstStyle/>
          <a:p>
            <a:pPr algn="ctr"/>
            <a:r>
              <a:rPr lang="ru-RU" b="1" dirty="0" smtClean="0">
                <a:solidFill>
                  <a:srgbClr val="7030A0"/>
                </a:solidFill>
                <a:latin typeface="Arial Black" pitchFamily="34" charset="0"/>
              </a:rPr>
              <a:t>Районная </a:t>
            </a:r>
            <a:r>
              <a:rPr lang="ru-RU" b="1" dirty="0" err="1" smtClean="0">
                <a:solidFill>
                  <a:srgbClr val="7030A0"/>
                </a:solidFill>
                <a:latin typeface="Arial Black" pitchFamily="34" charset="0"/>
              </a:rPr>
              <a:t>межлагерная</a:t>
            </a:r>
            <a:r>
              <a:rPr lang="ru-RU" b="1" dirty="0" smtClean="0">
                <a:solidFill>
                  <a:srgbClr val="7030A0"/>
                </a:solidFill>
                <a:latin typeface="Arial Black" pitchFamily="34" charset="0"/>
              </a:rPr>
              <a:t> спартакиада</a:t>
            </a:r>
          </a:p>
          <a:p>
            <a:pPr algn="ctr"/>
            <a:endParaRPr lang="ru-RU" dirty="0" smtClean="0">
              <a:latin typeface="Monotype Corsiva" pitchFamily="66" charset="0"/>
            </a:endParaRPr>
          </a:p>
          <a:p>
            <a:pPr algn="ctr"/>
            <a:endParaRPr lang="ru-RU" dirty="0" smtClean="0">
              <a:latin typeface="Monotype Corsiva" pitchFamily="66" charset="0"/>
            </a:endParaRPr>
          </a:p>
          <a:p>
            <a:endParaRPr lang="ru-RU" sz="1400" dirty="0" smtClean="0">
              <a:latin typeface="Monotype Corsiva" pitchFamily="66" charset="0"/>
            </a:endParaRPr>
          </a:p>
          <a:p>
            <a:endParaRPr lang="ru-RU" sz="1400" dirty="0"/>
          </a:p>
        </p:txBody>
      </p:sp>
      <p:sp>
        <p:nvSpPr>
          <p:cNvPr id="6" name="Прямоугольник 5"/>
          <p:cNvSpPr/>
          <p:nvPr/>
        </p:nvSpPr>
        <p:spPr>
          <a:xfrm>
            <a:off x="785786" y="3500438"/>
            <a:ext cx="4572000" cy="1077218"/>
          </a:xfrm>
          <a:prstGeom prst="rect">
            <a:avLst/>
          </a:prstGeom>
        </p:spPr>
        <p:txBody>
          <a:bodyPr>
            <a:spAutoFit/>
          </a:bodyPr>
          <a:lstStyle/>
          <a:p>
            <a:r>
              <a:rPr lang="ru-RU" sz="1600" b="1" dirty="0" smtClean="0"/>
              <a:t>Спорт – это здоровье,</a:t>
            </a:r>
            <a:br>
              <a:rPr lang="ru-RU" sz="1600" b="1" dirty="0" smtClean="0"/>
            </a:br>
            <a:r>
              <a:rPr lang="ru-RU" sz="1600" b="1" dirty="0" smtClean="0"/>
              <a:t>Спорт – это успех,</a:t>
            </a:r>
            <a:br>
              <a:rPr lang="ru-RU" sz="1600" b="1" dirty="0" smtClean="0"/>
            </a:br>
            <a:r>
              <a:rPr lang="ru-RU" sz="1600" b="1" dirty="0" smtClean="0"/>
              <a:t>Спорт – это </a:t>
            </a:r>
            <a:r>
              <a:rPr lang="ru-RU" sz="1600" b="1" dirty="0" err="1" smtClean="0"/>
              <a:t>прикольно</a:t>
            </a:r>
            <a:r>
              <a:rPr lang="ru-RU" sz="1600" b="1" dirty="0" smtClean="0"/>
              <a:t>,</a:t>
            </a:r>
            <a:br>
              <a:rPr lang="ru-RU" sz="1600" b="1" dirty="0" smtClean="0"/>
            </a:br>
            <a:r>
              <a:rPr lang="ru-RU" sz="1600" b="1" dirty="0" smtClean="0"/>
              <a:t>Спорт – это для всех!</a:t>
            </a:r>
            <a:endParaRPr lang="ru-RU" sz="1600" b="1" dirty="0"/>
          </a:p>
        </p:txBody>
      </p:sp>
      <p:sp>
        <p:nvSpPr>
          <p:cNvPr id="7" name="Прямоугольник 6"/>
          <p:cNvSpPr/>
          <p:nvPr/>
        </p:nvSpPr>
        <p:spPr>
          <a:xfrm>
            <a:off x="6286512" y="3429000"/>
            <a:ext cx="3500446" cy="954107"/>
          </a:xfrm>
          <a:prstGeom prst="rect">
            <a:avLst/>
          </a:prstGeom>
        </p:spPr>
        <p:txBody>
          <a:bodyPr wrap="square">
            <a:spAutoFit/>
          </a:bodyPr>
          <a:lstStyle/>
          <a:p>
            <a:r>
              <a:rPr lang="ru-RU" sz="1400" b="1" dirty="0" smtClean="0"/>
              <a:t>Спорт приходит в каждый дом,</a:t>
            </a:r>
            <a:br>
              <a:rPr lang="ru-RU" sz="1400" b="1" dirty="0" smtClean="0"/>
            </a:br>
            <a:r>
              <a:rPr lang="ru-RU" sz="1400" b="1" dirty="0" smtClean="0"/>
              <a:t>Даже в тот, где мы живем.</a:t>
            </a:r>
            <a:br>
              <a:rPr lang="ru-RU" sz="1400" b="1" dirty="0" smtClean="0"/>
            </a:br>
            <a:r>
              <a:rPr lang="ru-RU" sz="1400" b="1" dirty="0" smtClean="0"/>
              <a:t>Спортом ты скорей займись,</a:t>
            </a:r>
            <a:br>
              <a:rPr lang="ru-RU" sz="1400" b="1" dirty="0" smtClean="0"/>
            </a:br>
            <a:r>
              <a:rPr lang="ru-RU" sz="1400" b="1" dirty="0" smtClean="0"/>
              <a:t>Будь здоровым на всю жизнь.</a:t>
            </a:r>
            <a:endParaRPr lang="ru-RU" sz="1400" b="1" dirty="0"/>
          </a:p>
        </p:txBody>
      </p:sp>
      <p:pic>
        <p:nvPicPr>
          <p:cNvPr id="8" name="Рисунок 7" descr="C:\Users\Admin\Desktop\лагерь 2018\IMG_6437.JPG"/>
          <p:cNvPicPr/>
          <p:nvPr/>
        </p:nvPicPr>
        <p:blipFill>
          <a:blip r:embed="rId3" cstate="print"/>
          <a:srcRect/>
          <a:stretch>
            <a:fillRect/>
          </a:stretch>
        </p:blipFill>
        <p:spPr bwMode="auto">
          <a:xfrm>
            <a:off x="3347864" y="2276872"/>
            <a:ext cx="2686050" cy="1790071"/>
          </a:xfrm>
          <a:prstGeom prst="rect">
            <a:avLst/>
          </a:prstGeom>
          <a:noFill/>
          <a:ln w="9525">
            <a:noFill/>
            <a:miter lim="800000"/>
            <a:headEnd/>
            <a:tailEnd/>
          </a:ln>
        </p:spPr>
      </p:pic>
      <p:pic>
        <p:nvPicPr>
          <p:cNvPr id="9" name="Рисунок 8" descr="C:\Users\Admin\Desktop\лагерь 2018\IMG_6438.JPG"/>
          <p:cNvPicPr/>
          <p:nvPr/>
        </p:nvPicPr>
        <p:blipFill>
          <a:blip r:embed="rId4" cstate="print"/>
          <a:srcRect/>
          <a:stretch>
            <a:fillRect/>
          </a:stretch>
        </p:blipFill>
        <p:spPr bwMode="auto">
          <a:xfrm>
            <a:off x="2915816" y="4149080"/>
            <a:ext cx="3438525" cy="2291545"/>
          </a:xfrm>
          <a:prstGeom prst="rect">
            <a:avLst/>
          </a:prstGeom>
          <a:noFill/>
          <a:ln w="9525">
            <a:noFill/>
            <a:miter lim="800000"/>
            <a:headEnd/>
            <a:tailEnd/>
          </a:ln>
        </p:spPr>
      </p:pic>
      <p:pic>
        <p:nvPicPr>
          <p:cNvPr id="10" name="Рисунок 9" descr="C:\Users\Admin\Desktop\лагерь 2018\IMG_6413.JPG"/>
          <p:cNvPicPr/>
          <p:nvPr/>
        </p:nvPicPr>
        <p:blipFill>
          <a:blip r:embed="rId5" cstate="print"/>
          <a:srcRect/>
          <a:stretch>
            <a:fillRect/>
          </a:stretch>
        </p:blipFill>
        <p:spPr bwMode="auto">
          <a:xfrm>
            <a:off x="107504" y="1340768"/>
            <a:ext cx="3000375" cy="1999548"/>
          </a:xfrm>
          <a:prstGeom prst="rect">
            <a:avLst/>
          </a:prstGeom>
          <a:noFill/>
          <a:ln w="9525">
            <a:noFill/>
            <a:miter lim="800000"/>
            <a:headEnd/>
            <a:tailEnd/>
          </a:ln>
        </p:spPr>
      </p:pic>
      <p:pic>
        <p:nvPicPr>
          <p:cNvPr id="11" name="Рисунок 10" descr="C:\Users\Admin\Desktop\лагерь 2018\IMG_6420.JPG"/>
          <p:cNvPicPr/>
          <p:nvPr/>
        </p:nvPicPr>
        <p:blipFill>
          <a:blip r:embed="rId6" cstate="print"/>
          <a:srcRect/>
          <a:stretch>
            <a:fillRect/>
          </a:stretch>
        </p:blipFill>
        <p:spPr bwMode="auto">
          <a:xfrm>
            <a:off x="6228184" y="1484784"/>
            <a:ext cx="2677616" cy="172819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ppt_x</p:attrName>
                                        </p:attrNameLst>
                                      </p:cBhvr>
                                      <p:tavLst>
                                        <p:tav tm="0">
                                          <p:val>
                                            <p:strVal val="#ppt_x-.2"/>
                                          </p:val>
                                        </p:tav>
                                        <p:tav tm="100000">
                                          <p:val>
                                            <p:strVal val="#ppt_x"/>
                                          </p:val>
                                        </p:tav>
                                      </p:tavLst>
                                    </p:anim>
                                    <p:anim calcmode="lin" valueType="num">
                                      <p:cBhvr>
                                        <p:cTn id="8" dur="2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_3.jpg"/>
          <p:cNvPicPr>
            <a:picLocks noGrp="1" noChangeAspect="1"/>
          </p:cNvPicPr>
          <p:nvPr isPhoto="1"/>
        </p:nvPicPr>
        <p:blipFill>
          <a:blip r:embed="rId2" cstate="print">
            <a:lum/>
          </a:blip>
          <a:stretch>
            <a:fillRect/>
          </a:stretch>
        </p:blipFill>
        <p:spPr>
          <a:xfrm>
            <a:off x="-142908" y="0"/>
            <a:ext cx="9500756" cy="7560000"/>
          </a:xfrm>
          <a:prstGeom prst="rect">
            <a:avLst/>
          </a:prstGeom>
          <a:noFill/>
          <a:ln>
            <a:noFill/>
          </a:ln>
        </p:spPr>
      </p:pic>
      <p:sp>
        <p:nvSpPr>
          <p:cNvPr id="3" name="TextBox 2"/>
          <p:cNvSpPr txBox="1"/>
          <p:nvPr/>
        </p:nvSpPr>
        <p:spPr>
          <a:xfrm>
            <a:off x="1043608" y="548680"/>
            <a:ext cx="7560840" cy="677108"/>
          </a:xfrm>
          <a:prstGeom prst="rect">
            <a:avLst/>
          </a:prstGeom>
          <a:noFill/>
        </p:spPr>
        <p:txBody>
          <a:bodyPr wrap="square" rtlCol="0">
            <a:spAutoFit/>
          </a:bodyPr>
          <a:lstStyle/>
          <a:p>
            <a:r>
              <a:rPr lang="uk-UA" sz="2000" dirty="0" smtClean="0">
                <a:latin typeface="Monotype Corsiva" pitchFamily="66" charset="0"/>
              </a:rPr>
              <a:t>     </a:t>
            </a:r>
          </a:p>
          <a:p>
            <a:endParaRPr lang="ru-RU" dirty="0">
              <a:latin typeface="Monotype Corsiva" pitchFamily="66" charset="0"/>
            </a:endParaRPr>
          </a:p>
        </p:txBody>
      </p:sp>
      <p:sp>
        <p:nvSpPr>
          <p:cNvPr id="4" name="Rectangle 1"/>
          <p:cNvSpPr>
            <a:spLocks noChangeArrowheads="1"/>
          </p:cNvSpPr>
          <p:nvPr/>
        </p:nvSpPr>
        <p:spPr bwMode="auto">
          <a:xfrm>
            <a:off x="0" y="-11247"/>
            <a:ext cx="889248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7030A0"/>
                </a:solidFill>
                <a:effectLst/>
                <a:latin typeface="Calibri"/>
                <a:ea typeface="Calibri" pitchFamily="34" charset="0"/>
                <a:cs typeface="Times New Roman" pitchFamily="18" charset="0"/>
              </a:rPr>
              <a:t>«</a:t>
            </a:r>
            <a:r>
              <a:rPr kumimoji="0" lang="ru-RU" sz="2800" b="1" i="0" u="none" strike="noStrike" cap="none" normalizeH="0" baseline="0" dirty="0" smtClean="0">
                <a:ln>
                  <a:noFill/>
                </a:ln>
                <a:solidFill>
                  <a:srgbClr val="7030A0"/>
                </a:solidFill>
                <a:effectLst/>
                <a:latin typeface="Monotype Corsiva" pitchFamily="66" charset="0"/>
                <a:ea typeface="Calibri" pitchFamily="34" charset="0"/>
                <a:cs typeface="Times New Roman" pitchFamily="18" charset="0"/>
              </a:rPr>
              <a:t>Наш лагерь </a:t>
            </a:r>
            <a:r>
              <a:rPr kumimoji="0" lang="ru-RU" sz="2800" b="1" i="0" u="none" strike="noStrike" cap="none" normalizeH="0" baseline="0" dirty="0" smtClean="0">
                <a:ln>
                  <a:noFill/>
                </a:ln>
                <a:solidFill>
                  <a:srgbClr val="7030A0"/>
                </a:solidFill>
                <a:effectLst/>
                <a:latin typeface="Calibri"/>
                <a:ea typeface="Calibri" pitchFamily="34" charset="0"/>
                <a:cs typeface="Times New Roman" pitchFamily="18" charset="0"/>
              </a:rPr>
              <a:t>–</a:t>
            </a:r>
            <a:r>
              <a:rPr kumimoji="0" lang="ru-RU" sz="2800" b="1" i="0" u="none" strike="noStrike" cap="none" normalizeH="0" baseline="0" dirty="0" smtClean="0">
                <a:ln>
                  <a:noFill/>
                </a:ln>
                <a:solidFill>
                  <a:srgbClr val="7030A0"/>
                </a:solidFill>
                <a:effectLst/>
                <a:latin typeface="Monotype Corsiva" pitchFamily="66" charset="0"/>
                <a:ea typeface="Calibri" pitchFamily="34" charset="0"/>
                <a:cs typeface="Times New Roman" pitchFamily="18" charset="0"/>
              </a:rPr>
              <a:t> лучший</a:t>
            </a:r>
            <a:r>
              <a:rPr kumimoji="0" lang="ru-RU" sz="2800" b="1" i="0" u="none" strike="noStrike" cap="none" normalizeH="0" baseline="0" dirty="0" smtClean="0">
                <a:ln>
                  <a:noFill/>
                </a:ln>
                <a:solidFill>
                  <a:srgbClr val="7030A0"/>
                </a:solidFill>
                <a:effectLst/>
                <a:latin typeface="Calibri"/>
                <a:ea typeface="Calibri" pitchFamily="34" charset="0"/>
                <a:cs typeface="Times New Roman" pitchFamily="18" charset="0"/>
              </a:rPr>
              <a:t>»</a:t>
            </a:r>
            <a:r>
              <a:rPr kumimoji="0" lang="ru-RU" sz="2800" b="1" i="0" u="none" strike="noStrike" cap="none" normalizeH="0" baseline="0" dirty="0" smtClean="0">
                <a:ln>
                  <a:noFill/>
                </a:ln>
                <a:solidFill>
                  <a:srgbClr val="7030A0"/>
                </a:solidFill>
                <a:effectLst/>
                <a:latin typeface="Monotype Corsiva" pitchFamily="66" charset="0"/>
                <a:ea typeface="Calibri" pitchFamily="34"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В</a:t>
            </a:r>
            <a:r>
              <a:rPr kumimoji="0" lang="ru-RU" sz="2800" b="1" i="0" u="none" strike="noStrike" cap="none" normalizeH="0" dirty="0" smtClean="0">
                <a:ln>
                  <a:noFill/>
                </a:ln>
                <a:solidFill>
                  <a:schemeClr val="tx1"/>
                </a:solidFill>
                <a:effectLst/>
                <a:latin typeface="Monotype Corsiva" pitchFamily="66" charset="0"/>
                <a:ea typeface="Calibri" pitchFamily="34" charset="0"/>
                <a:cs typeface="Times New Roman" pitchFamily="18" charset="0"/>
              </a:rPr>
              <a:t> гостях в сельском доме культуры</a:t>
            </a:r>
            <a:endParaRPr kumimoji="0" lang="ru-RU" sz="2800" b="1"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FF0000"/>
                </a:solidFill>
                <a:effectLst/>
                <a:latin typeface="Monotype Corsiva" pitchFamily="66" charset="0"/>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endParaRPr>
          </a:p>
        </p:txBody>
      </p:sp>
      <p:pic>
        <p:nvPicPr>
          <p:cNvPr id="10" name="Рисунок 9" descr="C:\Users\Admin\Desktop\лагерь 2018\IMG_6322.JPG"/>
          <p:cNvPicPr/>
          <p:nvPr/>
        </p:nvPicPr>
        <p:blipFill>
          <a:blip r:embed="rId3" cstate="print"/>
          <a:srcRect/>
          <a:stretch>
            <a:fillRect/>
          </a:stretch>
        </p:blipFill>
        <p:spPr bwMode="auto">
          <a:xfrm>
            <a:off x="0" y="1052736"/>
            <a:ext cx="3533775" cy="2355023"/>
          </a:xfrm>
          <a:prstGeom prst="rect">
            <a:avLst/>
          </a:prstGeom>
          <a:noFill/>
          <a:ln w="9525">
            <a:noFill/>
            <a:miter lim="800000"/>
            <a:headEnd/>
            <a:tailEnd/>
          </a:ln>
        </p:spPr>
      </p:pic>
      <p:pic>
        <p:nvPicPr>
          <p:cNvPr id="11" name="Рисунок 10" descr="C:\Users\Admin\Desktop\лагерь 2018\IMG_6328.JPG"/>
          <p:cNvPicPr/>
          <p:nvPr/>
        </p:nvPicPr>
        <p:blipFill>
          <a:blip r:embed="rId4" cstate="print"/>
          <a:srcRect/>
          <a:stretch>
            <a:fillRect/>
          </a:stretch>
        </p:blipFill>
        <p:spPr bwMode="auto">
          <a:xfrm>
            <a:off x="2843808" y="2276872"/>
            <a:ext cx="3384376" cy="2232248"/>
          </a:xfrm>
          <a:prstGeom prst="rect">
            <a:avLst/>
          </a:prstGeom>
          <a:noFill/>
          <a:ln w="9525">
            <a:noFill/>
            <a:miter lim="800000"/>
            <a:headEnd/>
            <a:tailEnd/>
          </a:ln>
        </p:spPr>
      </p:pic>
      <p:pic>
        <p:nvPicPr>
          <p:cNvPr id="12" name="Рисунок 11" descr="C:\Users\Admin\Desktop\лагерь 2018\IMG_6320.JPG"/>
          <p:cNvPicPr/>
          <p:nvPr/>
        </p:nvPicPr>
        <p:blipFill>
          <a:blip r:embed="rId5" cstate="print"/>
          <a:srcRect/>
          <a:stretch>
            <a:fillRect/>
          </a:stretch>
        </p:blipFill>
        <p:spPr bwMode="auto">
          <a:xfrm>
            <a:off x="6191672" y="980728"/>
            <a:ext cx="2952328" cy="2232248"/>
          </a:xfrm>
          <a:prstGeom prst="rect">
            <a:avLst/>
          </a:prstGeom>
          <a:noFill/>
          <a:ln w="9525">
            <a:noFill/>
            <a:miter lim="800000"/>
            <a:headEnd/>
            <a:tailEnd/>
          </a:ln>
        </p:spPr>
      </p:pic>
      <p:pic>
        <p:nvPicPr>
          <p:cNvPr id="13" name="Рисунок 12" descr="C:\Users\Admin\Desktop\лагерь 2018\IMG_6379.JPG"/>
          <p:cNvPicPr/>
          <p:nvPr/>
        </p:nvPicPr>
        <p:blipFill>
          <a:blip r:embed="rId6" cstate="print"/>
          <a:srcRect/>
          <a:stretch>
            <a:fillRect/>
          </a:stretch>
        </p:blipFill>
        <p:spPr bwMode="auto">
          <a:xfrm>
            <a:off x="0" y="3861048"/>
            <a:ext cx="3333750" cy="2221720"/>
          </a:xfrm>
          <a:prstGeom prst="rect">
            <a:avLst/>
          </a:prstGeom>
          <a:noFill/>
          <a:ln w="9525">
            <a:noFill/>
            <a:miter lim="800000"/>
            <a:headEnd/>
            <a:tailEnd/>
          </a:ln>
        </p:spPr>
      </p:pic>
      <p:pic>
        <p:nvPicPr>
          <p:cNvPr id="14" name="Рисунок 13" descr="C:\Users\Admin\Desktop\лагерь 2018\IMG_6384.JPG"/>
          <p:cNvPicPr/>
          <p:nvPr/>
        </p:nvPicPr>
        <p:blipFill>
          <a:blip r:embed="rId7" cstate="print"/>
          <a:srcRect/>
          <a:stretch>
            <a:fillRect/>
          </a:stretch>
        </p:blipFill>
        <p:spPr bwMode="auto">
          <a:xfrm>
            <a:off x="2771800" y="5517232"/>
            <a:ext cx="2952328" cy="1916832"/>
          </a:xfrm>
          <a:prstGeom prst="rect">
            <a:avLst/>
          </a:prstGeom>
          <a:noFill/>
          <a:ln w="9525">
            <a:noFill/>
            <a:miter lim="800000"/>
            <a:headEnd/>
            <a:tailEnd/>
          </a:ln>
        </p:spPr>
      </p:pic>
      <p:pic>
        <p:nvPicPr>
          <p:cNvPr id="15" name="Рисунок 14" descr="C:\Users\Admin\Desktop\лагерь 2018\IMG_6383.JPG"/>
          <p:cNvPicPr/>
          <p:nvPr/>
        </p:nvPicPr>
        <p:blipFill>
          <a:blip r:embed="rId8" cstate="print"/>
          <a:srcRect/>
          <a:stretch>
            <a:fillRect/>
          </a:stretch>
        </p:blipFill>
        <p:spPr bwMode="auto">
          <a:xfrm>
            <a:off x="5652120" y="3645024"/>
            <a:ext cx="3672408" cy="223224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910" fill="hold">
                                          <p:stCondLst>
                                            <p:cond delay="0"/>
                                          </p:stCondLst>
                                        </p:cTn>
                                        <p:tgtEl>
                                          <p:spTgt spid="4"/>
                                        </p:tgtEl>
                                        <p:attrNameLst>
                                          <p:attrName>style.rotation</p:attrName>
                                        </p:attrNameLst>
                                      </p:cBhvr>
                                      <p:to>
                                        <p:strVal val="-45.0"/>
                                      </p:to>
                                    </p:set>
                                    <p:anim calcmode="lin" valueType="num">
                                      <p:cBhvr>
                                        <p:cTn id="8" dur="910" fill="hold">
                                          <p:stCondLst>
                                            <p:cond delay="910"/>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910"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312" decel="50000" autoRev="1" fill="hold">
                                          <p:stCondLst>
                                            <p:cond delay="910"/>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272" fill="hold">
                                          <p:stCondLst>
                                            <p:cond delay="1728"/>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ds04.infourok.ru/uploads/ex/044f/00143c16-d79e78cb/img22.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861c17f06ba.jpg"/>
          <p:cNvPicPr>
            <a:picLocks noGrp="1" noChangeAspect="1"/>
          </p:cNvPicPr>
          <p:nvPr isPhoto="1"/>
        </p:nvPicPr>
        <p:blipFill>
          <a:blip r:embed="rId2" cstate="print">
            <a:lum/>
          </a:blip>
          <a:stretch>
            <a:fillRect/>
          </a:stretch>
        </p:blipFill>
        <p:spPr>
          <a:xfrm>
            <a:off x="0" y="0"/>
            <a:ext cx="9144000" cy="6946568"/>
          </a:xfrm>
          <a:prstGeom prst="rect">
            <a:avLst/>
          </a:prstGeom>
          <a:noFill/>
          <a:ln>
            <a:noFill/>
          </a:ln>
        </p:spPr>
      </p:pic>
      <p:sp>
        <p:nvSpPr>
          <p:cNvPr id="3" name="Прямоугольник 2"/>
          <p:cNvSpPr/>
          <p:nvPr/>
        </p:nvSpPr>
        <p:spPr>
          <a:xfrm>
            <a:off x="214282" y="214290"/>
            <a:ext cx="8643998" cy="7048083"/>
          </a:xfrm>
          <a:prstGeom prst="rect">
            <a:avLst/>
          </a:prstGeom>
        </p:spPr>
        <p:txBody>
          <a:bodyPr wrap="square">
            <a:spAutoFit/>
          </a:bodyPr>
          <a:lstStyle/>
          <a:p>
            <a:r>
              <a:rPr lang="ru-RU" sz="1400" b="1" i="1" u="sng" dirty="0" smtClean="0">
                <a:latin typeface="Times New Roman" pitchFamily="18" charset="0"/>
                <a:cs typeface="Times New Roman" pitchFamily="18" charset="0"/>
              </a:rPr>
              <a:t>Цель: </a:t>
            </a:r>
            <a:r>
              <a:rPr lang="ru-RU" sz="1400" b="1" i="1" dirty="0" smtClean="0">
                <a:latin typeface="Times New Roman" pitchFamily="18" charset="0"/>
                <a:cs typeface="Times New Roman" pitchFamily="18" charset="0"/>
              </a:rPr>
              <a:t>Организация отдыха учащихся в летний период. </a:t>
            </a:r>
            <a:br>
              <a:rPr lang="ru-RU" sz="1400" b="1" i="1" dirty="0" smtClean="0">
                <a:latin typeface="Times New Roman" pitchFamily="18" charset="0"/>
                <a:cs typeface="Times New Roman" pitchFamily="18" charset="0"/>
              </a:rPr>
            </a:br>
            <a:r>
              <a:rPr lang="ru-RU" sz="1400" b="1" i="1" u="sng" dirty="0" smtClean="0">
                <a:latin typeface="Times New Roman" pitchFamily="18" charset="0"/>
                <a:cs typeface="Times New Roman" pitchFamily="18" charset="0"/>
              </a:rPr>
              <a:t>Задачи: </a:t>
            </a:r>
            <a:r>
              <a:rPr lang="ru-RU" sz="1400" b="1" i="1" dirty="0" smtClean="0">
                <a:latin typeface="Times New Roman" pitchFamily="18" charset="0"/>
                <a:cs typeface="Times New Roman" pitchFamily="18" charset="0"/>
              </a:rPr>
              <a:t>- подбор актуальных тем и эффективных форм для проведения летнего отдыха детей;</a:t>
            </a:r>
            <a:br>
              <a:rPr lang="ru-RU" sz="1400" b="1" i="1" dirty="0" smtClean="0">
                <a:latin typeface="Times New Roman" pitchFamily="18" charset="0"/>
                <a:cs typeface="Times New Roman" pitchFamily="18" charset="0"/>
              </a:rPr>
            </a:br>
            <a:r>
              <a:rPr lang="ru-RU" sz="1400" b="1" i="1" dirty="0" smtClean="0">
                <a:latin typeface="Times New Roman" pitchFamily="18" charset="0"/>
                <a:cs typeface="Times New Roman" pitchFamily="18" charset="0"/>
              </a:rPr>
              <a:t>- создание условий для организованного отдыха и раскрытия творческого потенциала детей;</a:t>
            </a:r>
            <a:br>
              <a:rPr lang="ru-RU" sz="1400" b="1" i="1" dirty="0" smtClean="0">
                <a:latin typeface="Times New Roman" pitchFamily="18" charset="0"/>
                <a:cs typeface="Times New Roman" pitchFamily="18" charset="0"/>
              </a:rPr>
            </a:br>
            <a:r>
              <a:rPr lang="ru-RU" sz="1400" b="1" i="1" dirty="0" smtClean="0">
                <a:latin typeface="Times New Roman" pitchFamily="18" charset="0"/>
                <a:cs typeface="Times New Roman" pitchFamily="18" charset="0"/>
              </a:rPr>
              <a:t>- формирование интереса к различным видам деятельности;</a:t>
            </a:r>
            <a:br>
              <a:rPr lang="ru-RU" sz="1400" b="1" i="1" dirty="0" smtClean="0">
                <a:latin typeface="Times New Roman" pitchFamily="18" charset="0"/>
                <a:cs typeface="Times New Roman" pitchFamily="18" charset="0"/>
              </a:rPr>
            </a:br>
            <a:r>
              <a:rPr lang="ru-RU" sz="1400" b="1" i="1" u="sng" dirty="0" smtClean="0">
                <a:latin typeface="Times New Roman" pitchFamily="18" charset="0"/>
                <a:cs typeface="Times New Roman" pitchFamily="18" charset="0"/>
              </a:rPr>
              <a:t>Подготовительная работа:</a:t>
            </a:r>
            <a:r>
              <a:rPr lang="ru-RU" sz="1400" b="1" i="1" dirty="0" smtClean="0">
                <a:latin typeface="Times New Roman" pitchFamily="18" charset="0"/>
                <a:cs typeface="Times New Roman" pitchFamily="18" charset="0"/>
              </a:rPr>
              <a:t/>
            </a:r>
            <a:br>
              <a:rPr lang="ru-RU" sz="1400" b="1" i="1" dirty="0" smtClean="0">
                <a:latin typeface="Times New Roman" pitchFamily="18" charset="0"/>
                <a:cs typeface="Times New Roman" pitchFamily="18" charset="0"/>
              </a:rPr>
            </a:br>
            <a:r>
              <a:rPr lang="ru-RU" sz="1400" b="1" i="1" dirty="0" smtClean="0">
                <a:latin typeface="Times New Roman" pitchFamily="18" charset="0"/>
                <a:cs typeface="Times New Roman" pitchFamily="18" charset="0"/>
              </a:rPr>
              <a:t>1.Проведение анкетирования среди детей.</a:t>
            </a:r>
            <a:br>
              <a:rPr lang="ru-RU" sz="1400" b="1" i="1" dirty="0" smtClean="0">
                <a:latin typeface="Times New Roman" pitchFamily="18" charset="0"/>
                <a:cs typeface="Times New Roman" pitchFamily="18" charset="0"/>
              </a:rPr>
            </a:br>
            <a:r>
              <a:rPr lang="ru-RU" sz="1400" b="1" i="1" dirty="0" smtClean="0">
                <a:latin typeface="Times New Roman" pitchFamily="18" charset="0"/>
                <a:cs typeface="Times New Roman" pitchFamily="18" charset="0"/>
              </a:rPr>
              <a:t>2. Подбор актуальных тем.</a:t>
            </a:r>
            <a:br>
              <a:rPr lang="ru-RU" sz="1400" b="1" i="1" dirty="0" smtClean="0">
                <a:latin typeface="Times New Roman" pitchFamily="18" charset="0"/>
                <a:cs typeface="Times New Roman" pitchFamily="18" charset="0"/>
              </a:rPr>
            </a:br>
            <a:r>
              <a:rPr lang="ru-RU" sz="1400" b="1" i="1" dirty="0" smtClean="0">
                <a:latin typeface="Times New Roman" pitchFamily="18" charset="0"/>
                <a:cs typeface="Times New Roman" pitchFamily="18" charset="0"/>
              </a:rPr>
              <a:t>3.Составление плана работы.</a:t>
            </a:r>
            <a:br>
              <a:rPr lang="ru-RU" sz="1400" b="1" i="1" dirty="0" smtClean="0">
                <a:latin typeface="Times New Roman" pitchFamily="18" charset="0"/>
                <a:cs typeface="Times New Roman" pitchFamily="18" charset="0"/>
              </a:rPr>
            </a:br>
            <a:r>
              <a:rPr lang="ru-RU" sz="1400" b="1" i="1" u="sng" dirty="0" smtClean="0">
                <a:latin typeface="Times New Roman" pitchFamily="18" charset="0"/>
                <a:cs typeface="Times New Roman" pitchFamily="18" charset="0"/>
              </a:rPr>
              <a:t>Ожидаемые результаты: </a:t>
            </a:r>
            <a:r>
              <a:rPr lang="ru-RU" sz="1400" b="1" i="1" dirty="0" smtClean="0">
                <a:latin typeface="Times New Roman" pitchFamily="18" charset="0"/>
                <a:cs typeface="Times New Roman" pitchFamily="18" charset="0"/>
              </a:rPr>
              <a:t>раскрытие природного творческого потенциала каждого ребенка; формирование у детей навыков самостоятельности, самооценки, самоуправления; формирование новых знаний, культурно-нравственных ценностей; улучшение психологической и социальной комфортности в едином воспитательном пространстве лагеря.</a:t>
            </a:r>
            <a:br>
              <a:rPr lang="ru-RU" sz="1400" b="1" i="1" dirty="0" smtClean="0">
                <a:latin typeface="Times New Roman" pitchFamily="18" charset="0"/>
                <a:cs typeface="Times New Roman" pitchFamily="18" charset="0"/>
              </a:rPr>
            </a:br>
            <a:r>
              <a:rPr lang="ru-RU" sz="1400" b="1" i="1" u="sng" dirty="0" smtClean="0">
                <a:latin typeface="Times New Roman" pitchFamily="18" charset="0"/>
                <a:cs typeface="Times New Roman" pitchFamily="18" charset="0"/>
              </a:rPr>
              <a:t>Формы и методы: </a:t>
            </a:r>
            <a:r>
              <a:rPr lang="ru-RU" sz="1400" b="1" i="1" dirty="0" smtClean="0">
                <a:latin typeface="Times New Roman" pitchFamily="18" charset="0"/>
                <a:cs typeface="Times New Roman" pitchFamily="18" charset="0"/>
              </a:rPr>
              <a:t>викторины, соревнования, конкурсы, эстафеты, театрализации, праздники, посиделки, игры, смотры, турниры, встречи и т.д.</a:t>
            </a:r>
            <a:br>
              <a:rPr lang="ru-RU" sz="1400" b="1" i="1" dirty="0" smtClean="0">
                <a:latin typeface="Times New Roman" pitchFamily="18" charset="0"/>
                <a:cs typeface="Times New Roman" pitchFamily="18" charset="0"/>
              </a:rPr>
            </a:br>
            <a:r>
              <a:rPr lang="ru-RU" sz="1400" b="1" i="1" u="sng" dirty="0" smtClean="0">
                <a:latin typeface="Times New Roman" pitchFamily="18" charset="0"/>
                <a:cs typeface="Times New Roman" pitchFamily="18" charset="0"/>
              </a:rPr>
              <a:t>Описание: </a:t>
            </a:r>
            <a:r>
              <a:rPr lang="ru-RU" sz="1400" b="1" i="1" dirty="0" smtClean="0">
                <a:latin typeface="Times New Roman" pitchFamily="18" charset="0"/>
                <a:cs typeface="Times New Roman" pitchFamily="18" charset="0"/>
              </a:rPr>
              <a:t>Каникулы - это мечта каждого ребенка. Мечта о любимых занятиях, приключениях, открытиях, интересных встречах, новых друзьях, впечатлениях, о поиске «нового себя», раскрытии себя, да и просто игры, чтение, прогулки и т.д.Организовать свободное время ребенка, провести занимательные, оригинальные, нетрадиционные, запоминающиеся, разнообразные дела - задача педагогов, сопровождающих летнее оздоровление ребенка. И ежегодно летом, когда в школе ведется подготовка к началу работы пришкольного лагеря с дневным пребыванием, встает вопрос: чем же удивить, заинтересовать детей на этот раз? Проанализировав работу лагеря прошлого года, исходя из интересов детей, было принято решение составить план работы на основе тематических дней. Ведь каждый новый день в лагере по нашему мнению должен нести свой интерес, свой смысл, свою идею и свое содержание для </a:t>
            </a:r>
            <a:r>
              <a:rPr lang="ru-RU" sz="1400" b="1" i="1" dirty="0" err="1" smtClean="0">
                <a:latin typeface="Times New Roman" pitchFamily="18" charset="0"/>
                <a:cs typeface="Times New Roman" pitchFamily="18" charset="0"/>
              </a:rPr>
              <a:t>ребенка.С</a:t>
            </a:r>
            <a:r>
              <a:rPr lang="ru-RU" sz="1400" b="1" i="1" dirty="0" smtClean="0">
                <a:latin typeface="Times New Roman" pitchFamily="18" charset="0"/>
                <a:cs typeface="Times New Roman" pitchFamily="18" charset="0"/>
              </a:rPr>
              <a:t> чего же начать? Безусловно, с планирования. А т.к. нам нужно, чтобы план работы был интересен, мы должны узнать интересы и потребности детей. Сначала предлагаем провести анкетирование. (Дети учатся в нашей школе, и мы уже знаем, кто будет посещать лагерь и проводим анкетирование в мае месяце). Конечно же, вначале детям нужно напомнить, что такое «Тематический день». Тематический день – форма </a:t>
            </a:r>
            <a:r>
              <a:rPr lang="ru-RU" sz="1400" b="1" i="1" dirty="0" err="1" smtClean="0">
                <a:latin typeface="Times New Roman" pitchFamily="18" charset="0"/>
                <a:cs typeface="Times New Roman" pitchFamily="18" charset="0"/>
              </a:rPr>
              <a:t>общелагерного</a:t>
            </a:r>
            <a:r>
              <a:rPr lang="ru-RU" sz="1400" b="1" i="1" dirty="0" smtClean="0">
                <a:latin typeface="Times New Roman" pitchFamily="18" charset="0"/>
                <a:cs typeface="Times New Roman" pitchFamily="18" charset="0"/>
              </a:rPr>
              <a:t> или отрядного мероприятия, посвященная какому-либо событию, дате. Предполагает глубокое содержание, серьезную организационную подготовку, участие детей и педагогов, использование визуальных и музыкальных приемов оформления.</a:t>
            </a:r>
            <a:r>
              <a:rPr lang="ru-RU" dirty="0" smtClean="0"/>
              <a:t/>
            </a:r>
            <a:br>
              <a:rPr lang="ru-RU" dirty="0" smtClean="0"/>
            </a:br>
            <a:endParaRPr lang="ru-RU"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48108430_1251538266_000224_det.png"/>
          <p:cNvPicPr>
            <a:picLocks noGrp="1" noChangeAspect="1"/>
          </p:cNvPicPr>
          <p:nvPr isPhoto="1"/>
        </p:nvPicPr>
        <p:blipFill>
          <a:blip r:embed="rId2" cstate="print">
            <a:lum/>
          </a:blip>
          <a:stretch>
            <a:fillRect/>
          </a:stretch>
        </p:blipFill>
        <p:spPr>
          <a:xfrm>
            <a:off x="0" y="-62631"/>
            <a:ext cx="9144000" cy="6920631"/>
          </a:xfrm>
          <a:prstGeom prst="rect">
            <a:avLst/>
          </a:prstGeom>
          <a:noFill/>
          <a:ln>
            <a:noFill/>
          </a:ln>
        </p:spPr>
      </p:pic>
      <p:sp>
        <p:nvSpPr>
          <p:cNvPr id="3" name="TextBox 2"/>
          <p:cNvSpPr txBox="1"/>
          <p:nvPr/>
        </p:nvSpPr>
        <p:spPr>
          <a:xfrm>
            <a:off x="1500166" y="0"/>
            <a:ext cx="3071834" cy="3662541"/>
          </a:xfrm>
          <a:prstGeom prst="rect">
            <a:avLst/>
          </a:prstGeom>
          <a:noFill/>
        </p:spPr>
        <p:txBody>
          <a:bodyPr wrap="square" rtlCol="0">
            <a:spAutoFit/>
          </a:bodyPr>
          <a:lstStyle/>
          <a:p>
            <a:r>
              <a:rPr lang="ru-RU" dirty="0" smtClean="0">
                <a:latin typeface="Monotype Corsiva" pitchFamily="66" charset="0"/>
              </a:rPr>
              <a:t>       </a:t>
            </a:r>
          </a:p>
          <a:p>
            <a:r>
              <a:rPr lang="ru-RU" sz="1600" dirty="0">
                <a:latin typeface="Monotype Corsiva" pitchFamily="66" charset="0"/>
              </a:rPr>
              <a:t> </a:t>
            </a:r>
            <a:r>
              <a:rPr lang="ru-RU" sz="1600" dirty="0" smtClean="0">
                <a:latin typeface="Monotype Corsiva" pitchFamily="66" charset="0"/>
              </a:rPr>
              <a:t>     </a:t>
            </a:r>
            <a:endParaRPr lang="ru-RU" sz="1600" dirty="0">
              <a:latin typeface="Monotype Corsiva" pitchFamily="66" charset="0"/>
            </a:endParaRPr>
          </a:p>
          <a:p>
            <a:r>
              <a:rPr lang="uk-UA" sz="1600" dirty="0" smtClean="0">
                <a:latin typeface="Monotype Corsiva" pitchFamily="66" charset="0"/>
              </a:rPr>
              <a:t>   </a:t>
            </a:r>
            <a:r>
              <a:rPr lang="uk-UA" sz="1600" dirty="0">
                <a:latin typeface="Monotype Corsiva" pitchFamily="66" charset="0"/>
                <a:cs typeface="Times New Roman" pitchFamily="18" charset="0"/>
              </a:rPr>
              <a:t> Пришкольный  </a:t>
            </a:r>
            <a:r>
              <a:rPr lang="uk-UA" sz="1600" dirty="0" err="1" smtClean="0">
                <a:latin typeface="Monotype Corsiva" pitchFamily="66" charset="0"/>
                <a:cs typeface="Times New Roman" pitchFamily="18" charset="0"/>
              </a:rPr>
              <a:t>лагерь</a:t>
            </a:r>
            <a:r>
              <a:rPr lang="uk-UA" sz="1600" dirty="0" smtClean="0">
                <a:latin typeface="Monotype Corsiva" pitchFamily="66" charset="0"/>
                <a:cs typeface="Times New Roman" pitchFamily="18" charset="0"/>
              </a:rPr>
              <a:t> </a:t>
            </a:r>
            <a:r>
              <a:rPr lang="uk-UA" sz="1600" dirty="0">
                <a:latin typeface="Monotype Corsiva" pitchFamily="66" charset="0"/>
                <a:cs typeface="Times New Roman" pitchFamily="18" charset="0"/>
              </a:rPr>
              <a:t>с дневным </a:t>
            </a:r>
            <a:r>
              <a:rPr lang="uk-UA" sz="1600" dirty="0" err="1">
                <a:latin typeface="Monotype Corsiva" pitchFamily="66" charset="0"/>
                <a:cs typeface="Times New Roman" pitchFamily="18" charset="0"/>
              </a:rPr>
              <a:t>пребыванием</a:t>
            </a:r>
            <a:r>
              <a:rPr lang="uk-UA" sz="1600" dirty="0">
                <a:latin typeface="Monotype Corsiva" pitchFamily="66" charset="0"/>
                <a:cs typeface="Times New Roman" pitchFamily="18" charset="0"/>
              </a:rPr>
              <a:t> </a:t>
            </a:r>
            <a:r>
              <a:rPr lang="ru-RU" sz="1600" dirty="0" smtClean="0">
                <a:latin typeface="Monotype Corsiva" pitchFamily="66" charset="0"/>
                <a:cs typeface="Times New Roman" pitchFamily="18" charset="0"/>
              </a:rPr>
              <a:t>«</a:t>
            </a:r>
            <a:r>
              <a:rPr lang="uk-UA" sz="1600" dirty="0" err="1" smtClean="0">
                <a:latin typeface="Monotype Corsiva" pitchFamily="66" charset="0"/>
                <a:cs typeface="Times New Roman" pitchFamily="18" charset="0"/>
              </a:rPr>
              <a:t>Юный</a:t>
            </a:r>
            <a:r>
              <a:rPr lang="uk-UA" sz="1600" dirty="0" smtClean="0">
                <a:latin typeface="Monotype Corsiva" pitchFamily="66" charset="0"/>
                <a:cs typeface="Times New Roman" pitchFamily="18" charset="0"/>
              </a:rPr>
              <a:t> </a:t>
            </a:r>
            <a:r>
              <a:rPr lang="uk-UA" sz="1600" dirty="0" err="1" smtClean="0">
                <a:latin typeface="Monotype Corsiva" pitchFamily="66" charset="0"/>
                <a:cs typeface="Times New Roman" pitchFamily="18" charset="0"/>
              </a:rPr>
              <a:t>краевед</a:t>
            </a:r>
            <a:r>
              <a:rPr lang="ru-RU" sz="1600" dirty="0" smtClean="0">
                <a:latin typeface="Monotype Corsiva" pitchFamily="66" charset="0"/>
                <a:cs typeface="Times New Roman" pitchFamily="18" charset="0"/>
              </a:rPr>
              <a:t>»</a:t>
            </a:r>
            <a:r>
              <a:rPr lang="uk-UA" sz="1600" dirty="0" smtClean="0">
                <a:latin typeface="Monotype Corsiva" pitchFamily="66" charset="0"/>
                <a:cs typeface="Times New Roman" pitchFamily="18" charset="0"/>
              </a:rPr>
              <a:t> основан </a:t>
            </a:r>
            <a:r>
              <a:rPr lang="uk-UA" sz="1600" dirty="0">
                <a:latin typeface="Monotype Corsiva" pitchFamily="66" charset="0"/>
                <a:cs typeface="Times New Roman" pitchFamily="18" charset="0"/>
              </a:rPr>
              <a:t>на </a:t>
            </a:r>
            <a:r>
              <a:rPr lang="uk-UA" sz="1600" dirty="0" err="1" smtClean="0">
                <a:latin typeface="Monotype Corsiva" pitchFamily="66" charset="0"/>
                <a:cs typeface="Times New Roman" pitchFamily="18" charset="0"/>
              </a:rPr>
              <a:t>базе</a:t>
            </a:r>
            <a:r>
              <a:rPr lang="uk-UA" sz="1600" dirty="0" smtClean="0">
                <a:latin typeface="Monotype Corsiva" pitchFamily="66" charset="0"/>
                <a:cs typeface="Times New Roman" pitchFamily="18" charset="0"/>
              </a:rPr>
              <a:t> МОБУ </a:t>
            </a:r>
            <a:r>
              <a:rPr lang="uk-UA" sz="1600" dirty="0" err="1" smtClean="0">
                <a:latin typeface="Monotype Corsiva" pitchFamily="66" charset="0"/>
                <a:cs typeface="Times New Roman" pitchFamily="18" charset="0"/>
              </a:rPr>
              <a:t>“Преображенская</a:t>
            </a:r>
            <a:r>
              <a:rPr lang="uk-UA" sz="1600" dirty="0" smtClean="0">
                <a:latin typeface="Monotype Corsiva" pitchFamily="66" charset="0"/>
                <a:cs typeface="Times New Roman" pitchFamily="18" charset="0"/>
              </a:rPr>
              <a:t> СОШ.”</a:t>
            </a:r>
            <a:endParaRPr lang="uk-UA" sz="1600" dirty="0" smtClean="0">
              <a:latin typeface="Monotype Corsiva" pitchFamily="66" charset="0"/>
            </a:endParaRPr>
          </a:p>
          <a:p>
            <a:r>
              <a:rPr lang="ru-RU" sz="1600" dirty="0" smtClean="0">
                <a:latin typeface="Monotype Corsiva" pitchFamily="66" charset="0"/>
              </a:rPr>
              <a:t>   </a:t>
            </a:r>
            <a:r>
              <a:rPr lang="ru-RU" sz="1600" dirty="0">
                <a:latin typeface="Monotype Corsiva" pitchFamily="66" charset="0"/>
              </a:rPr>
              <a:t>с </a:t>
            </a:r>
            <a:r>
              <a:rPr lang="ru-RU" sz="1600" dirty="0" smtClean="0">
                <a:latin typeface="Monotype Corsiva" pitchFamily="66" charset="0"/>
              </a:rPr>
              <a:t>18 июля  по  8 августа 2018 </a:t>
            </a:r>
            <a:r>
              <a:rPr lang="ru-RU" sz="1600" dirty="0">
                <a:latin typeface="Monotype Corsiva" pitchFamily="66" charset="0"/>
              </a:rPr>
              <a:t>г</a:t>
            </a:r>
            <a:r>
              <a:rPr lang="ru-RU" sz="1600" dirty="0" smtClean="0">
                <a:latin typeface="Monotype Corsiva" pitchFamily="66" charset="0"/>
              </a:rPr>
              <a:t>.</a:t>
            </a:r>
          </a:p>
          <a:p>
            <a:r>
              <a:rPr lang="ru-RU" sz="1600" dirty="0" smtClean="0">
                <a:latin typeface="Monotype Corsiva" pitchFamily="66" charset="0"/>
              </a:rPr>
              <a:t> </a:t>
            </a:r>
            <a:r>
              <a:rPr lang="ru-RU" sz="1600" dirty="0">
                <a:latin typeface="Monotype Corsiva" pitchFamily="66" charset="0"/>
              </a:rPr>
              <a:t>В</a:t>
            </a:r>
            <a:r>
              <a:rPr lang="ru-RU" sz="1600" dirty="0" smtClean="0">
                <a:latin typeface="Monotype Corsiva" pitchFamily="66" charset="0"/>
              </a:rPr>
              <a:t> </a:t>
            </a:r>
            <a:r>
              <a:rPr lang="ru-RU" sz="1600" dirty="0">
                <a:latin typeface="Monotype Corsiva" pitchFamily="66" charset="0"/>
              </a:rPr>
              <a:t>летнем лагере </a:t>
            </a:r>
            <a:r>
              <a:rPr lang="ru-RU" sz="1600" dirty="0" smtClean="0">
                <a:latin typeface="Monotype Corsiva" pitchFamily="66" charset="0"/>
              </a:rPr>
              <a:t> отдыхает 25 обучающихся 1- классов. Дети находятся </a:t>
            </a:r>
            <a:r>
              <a:rPr lang="ru-RU" sz="1600" dirty="0">
                <a:latin typeface="Monotype Corsiva" pitchFamily="66" charset="0"/>
              </a:rPr>
              <a:t>в </a:t>
            </a:r>
            <a:r>
              <a:rPr lang="ru-RU" sz="1600" dirty="0" smtClean="0">
                <a:latin typeface="Monotype Corsiva" pitchFamily="66" charset="0"/>
              </a:rPr>
              <a:t>лагере  с 08.30 </a:t>
            </a:r>
            <a:r>
              <a:rPr lang="ru-RU" sz="1600" dirty="0">
                <a:latin typeface="Monotype Corsiva" pitchFamily="66" charset="0"/>
              </a:rPr>
              <a:t>до </a:t>
            </a:r>
            <a:r>
              <a:rPr lang="ru-RU" sz="1600" dirty="0" smtClean="0">
                <a:latin typeface="Monotype Corsiva" pitchFamily="66" charset="0"/>
              </a:rPr>
              <a:t>14.30ч.  с 3-х разовым питанием .</a:t>
            </a:r>
          </a:p>
          <a:p>
            <a:endParaRPr lang="ru-RU" dirty="0" smtClean="0">
              <a:latin typeface="Monotype Corsiva" pitchFamily="66" charset="0"/>
            </a:endParaRPr>
          </a:p>
          <a:p>
            <a:endParaRPr lang="ru-RU" dirty="0" smtClean="0"/>
          </a:p>
          <a:p>
            <a:endParaRPr lang="ru-RU" dirty="0">
              <a:latin typeface="Monotype Corsiva" pitchFamily="66" charset="0"/>
            </a:endParaRPr>
          </a:p>
        </p:txBody>
      </p:sp>
      <p:sp>
        <p:nvSpPr>
          <p:cNvPr id="20481" name="Rectangle 1"/>
          <p:cNvSpPr>
            <a:spLocks noChangeArrowheads="1"/>
          </p:cNvSpPr>
          <p:nvPr/>
        </p:nvSpPr>
        <p:spPr bwMode="auto">
          <a:xfrm>
            <a:off x="571472" y="3000372"/>
            <a:ext cx="3143272"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Так долго ждали мы тепло,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Устав от холода дыхания.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И лето красное пришло,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К нам на недолгое свиданье.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Желаю, чтобы ты успел,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Как можно больше летних дел!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Походы, дача, лес и пляж,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Иль в отпуск толстый саквояж,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Собрать и укатить туда,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Где раньше не был никогда,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И кожей солнышко ловить </a:t>
            </a:r>
            <a:endParaRPr kumimoji="0" lang="ru-RU" sz="9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t-RU" sz="1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И теплый ветер жадно пить!</a:t>
            </a:r>
            <a:endParaRPr kumimoji="0" lang="tt-RU" sz="1800" b="0"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_9ca17_24a24867_XL.png"/>
          <p:cNvPicPr>
            <a:picLocks noGrp="1" noChangeAspect="1"/>
          </p:cNvPicPr>
          <p:nvPr isPhoto="1"/>
        </p:nvPicPr>
        <p:blipFill>
          <a:blip r:embed="rId2" cstate="print">
            <a:lum/>
          </a:blip>
          <a:stretch>
            <a:fillRect/>
          </a:stretch>
        </p:blipFill>
        <p:spPr>
          <a:xfrm>
            <a:off x="0" y="-285776"/>
            <a:ext cx="10080000" cy="7560000"/>
          </a:xfrm>
          <a:prstGeom prst="rect">
            <a:avLst/>
          </a:prstGeom>
          <a:noFill/>
          <a:ln>
            <a:noFill/>
          </a:ln>
        </p:spPr>
      </p:pic>
      <p:sp>
        <p:nvSpPr>
          <p:cNvPr id="3" name="TextBox 2"/>
          <p:cNvSpPr txBox="1"/>
          <p:nvPr/>
        </p:nvSpPr>
        <p:spPr>
          <a:xfrm>
            <a:off x="1763688" y="692696"/>
            <a:ext cx="5040560" cy="400110"/>
          </a:xfrm>
          <a:prstGeom prst="rect">
            <a:avLst/>
          </a:prstGeom>
          <a:noFill/>
        </p:spPr>
        <p:txBody>
          <a:bodyPr wrap="square" rtlCol="0">
            <a:spAutoFit/>
          </a:bodyPr>
          <a:lstStyle/>
          <a:p>
            <a:pPr lvl="0" fontAlgn="base">
              <a:spcBef>
                <a:spcPct val="0"/>
              </a:spcBef>
              <a:spcAft>
                <a:spcPct val="0"/>
              </a:spcAft>
              <a:tabLst>
                <a:tab pos="3455988" algn="l"/>
                <a:tab pos="5940425" algn="r"/>
              </a:tabLst>
            </a:pPr>
            <a:endParaRPr lang="uk-UA" sz="2000" b="1" dirty="0" smtClean="0">
              <a:latin typeface="Monotype Corsiva" pitchFamily="66" charset="0"/>
              <a:cs typeface="Times New Roman" pitchFamily="18" charset="0"/>
            </a:endParaRPr>
          </a:p>
        </p:txBody>
      </p:sp>
      <p:sp>
        <p:nvSpPr>
          <p:cNvPr id="19458" name="Rectangle 2"/>
          <p:cNvSpPr>
            <a:spLocks noChangeArrowheads="1"/>
          </p:cNvSpPr>
          <p:nvPr/>
        </p:nvSpPr>
        <p:spPr bwMode="auto">
          <a:xfrm>
            <a:off x="683568" y="-7100026"/>
            <a:ext cx="4752528"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000"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latin typeface="Arial" pitchFamily="34" charset="0"/>
                <a:ea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endParaRPr>
          </a:p>
        </p:txBody>
      </p:sp>
      <p:sp>
        <p:nvSpPr>
          <p:cNvPr id="19460" name="Rectangle 4"/>
          <p:cNvSpPr>
            <a:spLocks noChangeArrowheads="1"/>
          </p:cNvSpPr>
          <p:nvPr/>
        </p:nvSpPr>
        <p:spPr bwMode="auto">
          <a:xfrm>
            <a:off x="1500166" y="1242731"/>
            <a:ext cx="4730298" cy="43704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C00000"/>
                </a:solidFill>
                <a:effectLst/>
                <a:latin typeface="Monotype Corsiva" pitchFamily="66" charset="0"/>
                <a:ea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rgbClr val="C00000"/>
                </a:solidFill>
                <a:effectLst/>
                <a:latin typeface="Monotype Corsiva" pitchFamily="66" charset="0"/>
                <a:ea typeface="Times New Roman" pitchFamily="18" charset="0"/>
              </a:rPr>
              <a:t> Режим работы</a:t>
            </a:r>
            <a:r>
              <a:rPr kumimoji="0" lang="ru-RU" sz="3200" b="1" i="0" u="none" strike="noStrike" cap="none" normalizeH="0" dirty="0" smtClean="0">
                <a:ln>
                  <a:noFill/>
                </a:ln>
                <a:solidFill>
                  <a:srgbClr val="C00000"/>
                </a:solidFill>
                <a:effectLst/>
                <a:latin typeface="Monotype Corsiva" pitchFamily="66" charset="0"/>
                <a:ea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C00000"/>
                </a:solidFill>
                <a:effectLst/>
                <a:latin typeface="Monotype Corsiva" pitchFamily="66" charset="0"/>
                <a:ea typeface="Times New Roman" pitchFamily="18" charset="0"/>
              </a:rPr>
              <a:t>Лагеря</a:t>
            </a:r>
            <a:r>
              <a:rPr lang="ru-RU" sz="2000" b="1" dirty="0" smtClean="0">
                <a:solidFill>
                  <a:srgbClr val="C00000"/>
                </a:solidFill>
                <a:latin typeface="Monotype Corsiva" pitchFamily="66" charset="0"/>
                <a:ea typeface="Times New Roman" pitchFamily="18" charset="0"/>
              </a:rPr>
              <a:t> </a:t>
            </a:r>
            <a:r>
              <a:rPr kumimoji="0" lang="ru-RU" sz="2000" b="1" i="0" u="none" strike="noStrike" cap="none" normalizeH="0" baseline="0" dirty="0" smtClean="0">
                <a:ln>
                  <a:noFill/>
                </a:ln>
                <a:solidFill>
                  <a:srgbClr val="C00000"/>
                </a:solidFill>
                <a:effectLst/>
                <a:latin typeface="Monotype Corsiva" pitchFamily="66" charset="0"/>
                <a:ea typeface="Times New Roman" pitchFamily="18" charset="0"/>
              </a:rPr>
              <a:t> «Бусинка»</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 </a:t>
            </a:r>
          </a:p>
          <a:p>
            <a:pPr marL="0" marR="0" lvl="0" indent="0" algn="ctr" defTabSz="914400" rtl="0" eaLnBrk="0" fontAlgn="base" latinLnBrk="0" hangingPunct="0">
              <a:buClrTx/>
              <a:buSzTx/>
              <a:buFontTx/>
              <a:buNone/>
              <a:tabLst/>
            </a:pP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8.30-9.00 – </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сбор детей, инструктаж по ТБ</a:t>
            </a:r>
          </a:p>
          <a:p>
            <a:pPr marL="0" marR="0" lvl="0" indent="0" algn="ctr" defTabSz="914400" rtl="0" eaLnBrk="0" fontAlgn="base" latinLnBrk="0" hangingPunct="0">
              <a:buClrTx/>
              <a:buSzTx/>
              <a:buFontTx/>
              <a:buNone/>
              <a:tabLst/>
            </a:pP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9.00-9.15 – </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утренняя зарядка</a:t>
            </a:r>
          </a:p>
          <a:p>
            <a:pPr marL="0" marR="0" lvl="0" indent="0" algn="ctr" defTabSz="914400" rtl="0" eaLnBrk="0" fontAlgn="base" latinLnBrk="0" hangingPunct="0">
              <a:buClrTx/>
              <a:buSzTx/>
              <a:buFontTx/>
              <a:buNone/>
              <a:tabLst/>
            </a:pP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9.15 </a:t>
            </a:r>
            <a:r>
              <a:rPr lang="ru-RU" sz="1600" b="1" dirty="0" smtClean="0">
                <a:latin typeface="Monotype Corsiva" pitchFamily="66" charset="0"/>
                <a:ea typeface="Times New Roman" pitchFamily="18" charset="0"/>
              </a:rPr>
              <a:t>-10.00 </a:t>
            </a: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 </a:t>
            </a:r>
            <a:r>
              <a:rPr kumimoji="0" lang="ru-RU" sz="1600" i="0" u="none" strike="noStrike" cap="none" normalizeH="0" baseline="0" dirty="0" smtClean="0">
                <a:ln>
                  <a:noFill/>
                </a:ln>
                <a:solidFill>
                  <a:schemeClr val="tx1"/>
                </a:solidFill>
                <a:effectLst/>
                <a:latin typeface="Monotype Corsiva" pitchFamily="66" charset="0"/>
                <a:ea typeface="Times New Roman" pitchFamily="18" charset="0"/>
              </a:rPr>
              <a:t>завтра</a:t>
            </a:r>
          </a:p>
          <a:p>
            <a:pPr indent="457200" algn="ct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10.00</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 – </a:t>
            </a:r>
            <a:r>
              <a:rPr lang="ru-RU" sz="1600" b="1" dirty="0" smtClean="0">
                <a:latin typeface="Monotype Corsiva" pitchFamily="66" charset="0"/>
                <a:ea typeface="Times New Roman" pitchFamily="18" charset="0"/>
              </a:rPr>
              <a:t>12.00 </a:t>
            </a:r>
            <a:r>
              <a:rPr lang="ru-RU" sz="1600" dirty="0" smtClean="0">
                <a:latin typeface="Monotype Corsiva" pitchFamily="66" charset="0"/>
                <a:ea typeface="Times New Roman" pitchFamily="18" charset="0"/>
              </a:rPr>
              <a:t> </a:t>
            </a:r>
            <a:r>
              <a:rPr lang="ru-RU" sz="1600" dirty="0">
                <a:latin typeface="Monotype Corsiva" pitchFamily="66" charset="0"/>
                <a:ea typeface="Times New Roman"/>
                <a:cs typeface="Times New Roman"/>
              </a:rPr>
              <a:t>Работа по плану отрядов, общественно полезный труд, работа кружков и </a:t>
            </a:r>
            <a:r>
              <a:rPr lang="ru-RU" sz="1600" dirty="0" smtClean="0">
                <a:latin typeface="Monotype Corsiva" pitchFamily="66" charset="0"/>
                <a:ea typeface="Times New Roman"/>
                <a:cs typeface="Times New Roman"/>
              </a:rPr>
              <a:t>секций</a:t>
            </a:r>
            <a:endParaRPr lang="ru-RU" sz="1600" dirty="0" smtClean="0">
              <a:latin typeface="Monotype Corsiva" pitchFamily="66" charset="0"/>
              <a:ea typeface="Times New Roman" pitchFamily="18" charset="0"/>
            </a:endParaRPr>
          </a:p>
          <a:p>
            <a:pPr marL="0" marR="0" lvl="0" indent="0" algn="ctr" defTabSz="914400" rtl="0" eaLnBrk="0" fontAlgn="base" latinLnBrk="0" hangingPunct="0">
              <a:buClrTx/>
              <a:buSzTx/>
              <a:buFontTx/>
              <a:buNone/>
              <a:tabLst/>
            </a:pP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10.00 -12.00 – </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Досуговые мероприятия. </a:t>
            </a:r>
          </a:p>
          <a:p>
            <a:pPr marL="0" marR="0" lvl="0" indent="0" algn="ctr" defTabSz="914400" rtl="0" eaLnBrk="0" fontAlgn="base" latinLnBrk="0" hangingPunct="0">
              <a:buClrTx/>
              <a:buSzTx/>
              <a:buFontTx/>
              <a:buNone/>
              <a:tabLst/>
            </a:pP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12.00-13.00 – </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спортивные игры, кружки, просмотр фильмов.  </a:t>
            </a:r>
          </a:p>
          <a:p>
            <a:pPr marL="0" marR="0" lvl="0" indent="0" algn="ctr" defTabSz="914400" rtl="0" eaLnBrk="0" fontAlgn="base" latinLnBrk="0" hangingPunct="0">
              <a:buClrTx/>
              <a:buSzTx/>
              <a:buFontTx/>
              <a:buNone/>
              <a:tabLst/>
            </a:pP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13.00 -14. 00–</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обед.  </a:t>
            </a:r>
          </a:p>
          <a:p>
            <a:pPr marL="0" marR="0" lvl="0" indent="0" algn="ctr" defTabSz="914400" rtl="0" eaLnBrk="0" fontAlgn="base" latinLnBrk="0" hangingPunct="0">
              <a:buClrTx/>
              <a:buSzTx/>
              <a:buFontTx/>
              <a:buNone/>
              <a:tabLst/>
            </a:pP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14.00-14.20 –</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 </a:t>
            </a:r>
            <a:r>
              <a:rPr lang="ru-RU" sz="1600" dirty="0">
                <a:latin typeface="Monotype Corsiva" pitchFamily="66" charset="0"/>
                <a:ea typeface="Times New Roman" pitchFamily="18" charset="0"/>
              </a:rPr>
              <a:t> </a:t>
            </a:r>
            <a:r>
              <a:rPr lang="ru-RU" sz="1600" dirty="0" smtClean="0">
                <a:latin typeface="Monotype Corsiva" pitchFamily="66" charset="0"/>
                <a:ea typeface="Times New Roman" pitchFamily="18" charset="0"/>
              </a:rPr>
              <a:t>свободное время</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a:t>
            </a:r>
          </a:p>
          <a:p>
            <a:pPr marL="0" marR="0" lvl="0" indent="0" algn="ctr" defTabSz="914400" rtl="0" eaLnBrk="0" fontAlgn="base" latinLnBrk="0" hangingPunct="0">
              <a:buClrTx/>
              <a:buSzTx/>
              <a:buFontTx/>
              <a:buNone/>
              <a:tabLst/>
            </a:pPr>
            <a:r>
              <a:rPr kumimoji="0" lang="ru-RU" sz="1600" b="1" i="0" u="none" strike="noStrike" cap="none" normalizeH="0" baseline="0" dirty="0" smtClean="0">
                <a:ln>
                  <a:noFill/>
                </a:ln>
                <a:solidFill>
                  <a:schemeClr val="tx1"/>
                </a:solidFill>
                <a:effectLst/>
                <a:latin typeface="Monotype Corsiva" pitchFamily="66" charset="0"/>
                <a:ea typeface="Times New Roman" pitchFamily="18" charset="0"/>
              </a:rPr>
              <a:t>14.20-14.30 – </a:t>
            </a:r>
            <a:r>
              <a:rPr kumimoji="0" lang="ru-RU" sz="1600" b="0" i="0" u="none" strike="noStrike" cap="none" normalizeH="0" baseline="0" dirty="0" smtClean="0">
                <a:ln>
                  <a:noFill/>
                </a:ln>
                <a:solidFill>
                  <a:schemeClr val="tx1"/>
                </a:solidFill>
                <a:effectLst/>
                <a:latin typeface="Monotype Corsiva" pitchFamily="66" charset="0"/>
                <a:ea typeface="Times New Roman" pitchFamily="18" charset="0"/>
              </a:rPr>
              <a:t>уход домой.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Monotype Corsiva" pitchFamily="66" charset="0"/>
            </a:endParaRPr>
          </a:p>
        </p:txBody>
      </p:sp>
      <p:sp>
        <p:nvSpPr>
          <p:cNvPr id="6" name="Прямоугольник 5"/>
          <p:cNvSpPr/>
          <p:nvPr/>
        </p:nvSpPr>
        <p:spPr>
          <a:xfrm>
            <a:off x="1043608" y="260648"/>
            <a:ext cx="4464496" cy="1569660"/>
          </a:xfrm>
          <a:prstGeom prst="rect">
            <a:avLst/>
          </a:prstGeom>
        </p:spPr>
        <p:txBody>
          <a:bodyPr wrap="square">
            <a:spAutoFit/>
          </a:bodyPr>
          <a:lstStyle/>
          <a:p>
            <a:r>
              <a:rPr lang="ru-RU" sz="2400" b="1" dirty="0" smtClean="0">
                <a:solidFill>
                  <a:srgbClr val="0070C0"/>
                </a:solidFill>
              </a:rPr>
              <a:t>Я повсюду, где бываю,</a:t>
            </a:r>
            <a:br>
              <a:rPr lang="ru-RU" sz="2400" b="1" dirty="0" smtClean="0">
                <a:solidFill>
                  <a:srgbClr val="0070C0"/>
                </a:solidFill>
              </a:rPr>
            </a:br>
            <a:r>
              <a:rPr lang="ru-RU" sz="2400" b="1" dirty="0" smtClean="0">
                <a:solidFill>
                  <a:srgbClr val="0070C0"/>
                </a:solidFill>
              </a:rPr>
              <a:t>Всё на свете успеваю,</a:t>
            </a:r>
            <a:br>
              <a:rPr lang="ru-RU" sz="2400" b="1" dirty="0" smtClean="0">
                <a:solidFill>
                  <a:srgbClr val="0070C0"/>
                </a:solidFill>
              </a:rPr>
            </a:br>
            <a:r>
              <a:rPr lang="ru-RU" sz="2400" b="1" dirty="0" smtClean="0">
                <a:solidFill>
                  <a:srgbClr val="0070C0"/>
                </a:solidFill>
              </a:rPr>
              <a:t>Потому что у меня</a:t>
            </a:r>
            <a:br>
              <a:rPr lang="ru-RU" sz="2400" b="1" dirty="0" smtClean="0">
                <a:solidFill>
                  <a:srgbClr val="0070C0"/>
                </a:solidFill>
              </a:rPr>
            </a:br>
            <a:r>
              <a:rPr lang="ru-RU" sz="2400" b="1" dirty="0" smtClean="0">
                <a:solidFill>
                  <a:srgbClr val="0070C0"/>
                </a:solidFill>
              </a:rPr>
              <a:t>Строгий распорядок дня!</a:t>
            </a:r>
            <a:endParaRPr lang="ru-RU" sz="2400" dirty="0">
              <a:solidFill>
                <a:srgbClr val="0070C0"/>
              </a:solidFill>
            </a:endParaRPr>
          </a:p>
        </p:txBody>
      </p:sp>
      <p:sp>
        <p:nvSpPr>
          <p:cNvPr id="7" name="Прямоугольник 6"/>
          <p:cNvSpPr/>
          <p:nvPr/>
        </p:nvSpPr>
        <p:spPr>
          <a:xfrm>
            <a:off x="6072198" y="3284984"/>
            <a:ext cx="3252330" cy="1569660"/>
          </a:xfrm>
          <a:prstGeom prst="rect">
            <a:avLst/>
          </a:prstGeom>
        </p:spPr>
        <p:txBody>
          <a:bodyPr wrap="square">
            <a:spAutoFit/>
          </a:bodyPr>
          <a:lstStyle/>
          <a:p>
            <a:r>
              <a:rPr lang="ru-RU" sz="2400" b="1" i="1" dirty="0" smtClean="0">
                <a:solidFill>
                  <a:srgbClr val="C00000"/>
                </a:solidFill>
              </a:rPr>
              <a:t>Я люблю свой режим дня!</a:t>
            </a:r>
            <a:endParaRPr lang="ru-RU" sz="2400" b="1" dirty="0" smtClean="0">
              <a:solidFill>
                <a:srgbClr val="C00000"/>
              </a:solidFill>
            </a:endParaRPr>
          </a:p>
          <a:p>
            <a:r>
              <a:rPr lang="ru-RU" sz="2400" b="1" i="1" dirty="0" smtClean="0">
                <a:solidFill>
                  <a:srgbClr val="C00000"/>
                </a:solidFill>
              </a:rPr>
              <a:t>Он - помощник  для меня!</a:t>
            </a:r>
            <a:endParaRPr lang="ru-RU" sz="2400" b="1" dirty="0">
              <a:solidFill>
                <a:srgbClr val="C00000"/>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48108430_1251538266_000224_det.png"/>
          <p:cNvPicPr>
            <a:picLocks noGrp="1" noChangeAspect="1"/>
          </p:cNvPicPr>
          <p:nvPr isPhoto="1"/>
        </p:nvPicPr>
        <p:blipFill>
          <a:blip r:embed="rId2" cstate="print">
            <a:lum/>
          </a:blip>
          <a:stretch>
            <a:fillRect/>
          </a:stretch>
        </p:blipFill>
        <p:spPr>
          <a:xfrm>
            <a:off x="-252536" y="69076"/>
            <a:ext cx="10139990" cy="6920631"/>
          </a:xfrm>
          <a:prstGeom prst="rect">
            <a:avLst/>
          </a:prstGeom>
          <a:noFill/>
          <a:ln>
            <a:noFill/>
          </a:ln>
        </p:spPr>
      </p:pic>
      <p:sp>
        <p:nvSpPr>
          <p:cNvPr id="3" name="TextBox 2"/>
          <p:cNvSpPr txBox="1"/>
          <p:nvPr/>
        </p:nvSpPr>
        <p:spPr>
          <a:xfrm>
            <a:off x="971600" y="404664"/>
            <a:ext cx="6264696" cy="369332"/>
          </a:xfrm>
          <a:prstGeom prst="rect">
            <a:avLst/>
          </a:prstGeom>
          <a:noFill/>
        </p:spPr>
        <p:txBody>
          <a:bodyPr wrap="square" rtlCol="0">
            <a:spAutoFit/>
          </a:bodyPr>
          <a:lstStyle/>
          <a:p>
            <a:r>
              <a:rPr lang="uk-UA" dirty="0" smtClean="0">
                <a:latin typeface="Monotype Corsiva" pitchFamily="66" charset="0"/>
              </a:rPr>
              <a:t>  </a:t>
            </a:r>
            <a:endParaRPr lang="ru-RU" dirty="0">
              <a:latin typeface="Monotype Corsiva" pitchFamily="66" charset="0"/>
            </a:endParaRPr>
          </a:p>
        </p:txBody>
      </p:sp>
      <p:sp>
        <p:nvSpPr>
          <p:cNvPr id="4" name="TextBox 3"/>
          <p:cNvSpPr txBox="1"/>
          <p:nvPr/>
        </p:nvSpPr>
        <p:spPr>
          <a:xfrm>
            <a:off x="1115616" y="620689"/>
            <a:ext cx="5472608" cy="2954655"/>
          </a:xfrm>
          <a:prstGeom prst="rect">
            <a:avLst/>
          </a:prstGeom>
          <a:noFill/>
        </p:spPr>
        <p:txBody>
          <a:bodyPr wrap="square" rtlCol="0">
            <a:spAutoFit/>
          </a:bodyPr>
          <a:lstStyle/>
          <a:p>
            <a:pPr lvl="0" fontAlgn="base">
              <a:spcBef>
                <a:spcPct val="0"/>
              </a:spcBef>
              <a:spcAft>
                <a:spcPct val="0"/>
              </a:spcAft>
            </a:pPr>
            <a:r>
              <a:rPr lang="ru-RU" b="1" dirty="0" smtClean="0">
                <a:latin typeface="Monotype Corsiva" pitchFamily="66" charset="0"/>
                <a:ea typeface="Calibri" pitchFamily="34" charset="0"/>
                <a:cs typeface="Times New Roman" pitchFamily="18" charset="0"/>
              </a:rPr>
              <a:t>        И вот наступил долгожданный день. </a:t>
            </a:r>
            <a:endParaRPr lang="ru-RU" sz="1050" b="1" dirty="0" smtClean="0">
              <a:latin typeface="Arial" pitchFamily="34" charset="0"/>
            </a:endParaRPr>
          </a:p>
          <a:p>
            <a:pPr lvl="0" eaLnBrk="0" fontAlgn="base" hangingPunct="0">
              <a:spcBef>
                <a:spcPct val="0"/>
              </a:spcBef>
              <a:spcAft>
                <a:spcPct val="0"/>
              </a:spcAft>
            </a:pPr>
            <a:r>
              <a:rPr lang="ru-RU" b="1" dirty="0" smtClean="0">
                <a:latin typeface="Monotype Corsiva" pitchFamily="66" charset="0"/>
                <a:ea typeface="Calibri" pitchFamily="34" charset="0"/>
                <a:cs typeface="Times New Roman" pitchFamily="18" charset="0"/>
              </a:rPr>
              <a:t>Солнечным лучиком прилетело и к нам лето. Весёлые детские голоски наполнили радостным щебетанием пришкольный лагерь </a:t>
            </a:r>
            <a:r>
              <a:rPr lang="ru-RU" b="1" dirty="0" smtClean="0">
                <a:ea typeface="Calibri" pitchFamily="34" charset="0"/>
                <a:cs typeface="Times New Roman" pitchFamily="18" charset="0"/>
              </a:rPr>
              <a:t>«</a:t>
            </a:r>
            <a:r>
              <a:rPr lang="ru-RU" b="1" dirty="0" smtClean="0">
                <a:latin typeface="Monotype Corsiva" pitchFamily="66" charset="0"/>
                <a:ea typeface="Calibri" pitchFamily="34" charset="0"/>
                <a:cs typeface="Times New Roman" pitchFamily="18" charset="0"/>
              </a:rPr>
              <a:t>Юный краевед </a:t>
            </a:r>
            <a:r>
              <a:rPr lang="ru-RU" b="1" dirty="0" smtClean="0">
                <a:ea typeface="Calibri" pitchFamily="34" charset="0"/>
                <a:cs typeface="Times New Roman" pitchFamily="18" charset="0"/>
              </a:rPr>
              <a:t>»</a:t>
            </a:r>
            <a:r>
              <a:rPr lang="ru-RU" b="1" dirty="0" smtClean="0">
                <a:latin typeface="Monotype Corsiva" pitchFamily="66" charset="0"/>
                <a:ea typeface="Calibri" pitchFamily="34" charset="0"/>
                <a:cs typeface="Times New Roman" pitchFamily="18" charset="0"/>
              </a:rPr>
              <a:t>. </a:t>
            </a:r>
            <a:endParaRPr lang="ru-RU" sz="1050" b="1" dirty="0" smtClean="0">
              <a:latin typeface="Arial" pitchFamily="34" charset="0"/>
            </a:endParaRPr>
          </a:p>
          <a:p>
            <a:pPr lvl="0" eaLnBrk="0" fontAlgn="base" hangingPunct="0">
              <a:spcBef>
                <a:spcPct val="0"/>
              </a:spcBef>
              <a:spcAft>
                <a:spcPct val="0"/>
              </a:spcAft>
            </a:pPr>
            <a:r>
              <a:rPr lang="ru-RU" b="1" dirty="0" smtClean="0">
                <a:latin typeface="Monotype Corsiva" pitchFamily="66" charset="0"/>
                <a:ea typeface="Calibri" pitchFamily="34" charset="0"/>
                <a:cs typeface="Times New Roman" pitchFamily="18" charset="0"/>
              </a:rPr>
              <a:t>     Началась интересная лагерная жизнь. Каждый день лагерной смены начинался встречей детей с воспитателями.</a:t>
            </a:r>
            <a:endParaRPr lang="ru-RU" sz="1050" b="1" dirty="0" smtClean="0">
              <a:latin typeface="Arial" pitchFamily="34" charset="0"/>
            </a:endParaRPr>
          </a:p>
          <a:p>
            <a:pPr lvl="0" eaLnBrk="0" fontAlgn="base" hangingPunct="0">
              <a:spcBef>
                <a:spcPct val="0"/>
              </a:spcBef>
              <a:spcAft>
                <a:spcPct val="0"/>
              </a:spcAft>
            </a:pPr>
            <a:r>
              <a:rPr lang="ru-RU" b="1" dirty="0" smtClean="0">
                <a:latin typeface="Monotype Corsiva" pitchFamily="66" charset="0"/>
                <a:ea typeface="Calibri" pitchFamily="34" charset="0"/>
                <a:cs typeface="Times New Roman" pitchFamily="18" charset="0"/>
              </a:rPr>
              <a:t>      А утренняя зарядка под музыку давала детям заряд бодрости и энергии на целый день. </a:t>
            </a:r>
            <a:endParaRPr lang="ru-RU" sz="1050" b="1" dirty="0" smtClean="0">
              <a:latin typeface="Arial" pitchFamily="34" charset="0"/>
            </a:endParaRPr>
          </a:p>
          <a:p>
            <a:pPr lvl="0" eaLnBrk="0" fontAlgn="base" hangingPunct="0">
              <a:spcBef>
                <a:spcPct val="0"/>
              </a:spcBef>
              <a:spcAft>
                <a:spcPct val="0"/>
              </a:spcAft>
            </a:pPr>
            <a:endParaRPr lang="ru-RU" sz="2400" dirty="0" smtClean="0">
              <a:latin typeface="Arial" pitchFamily="34" charset="0"/>
            </a:endParaRPr>
          </a:p>
          <a:p>
            <a:endParaRPr lang="ru-RU" dirty="0"/>
          </a:p>
        </p:txBody>
      </p:sp>
      <p:sp>
        <p:nvSpPr>
          <p:cNvPr id="10242" name="Rectangle 2"/>
          <p:cNvSpPr>
            <a:spLocks noChangeArrowheads="1"/>
          </p:cNvSpPr>
          <p:nvPr/>
        </p:nvSpPr>
        <p:spPr bwMode="auto">
          <a:xfrm>
            <a:off x="0" y="74711"/>
            <a:ext cx="425116"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endParaRPr>
          </a:p>
        </p:txBody>
      </p:sp>
      <p:pic>
        <p:nvPicPr>
          <p:cNvPr id="8" name="Рисунок 7" descr="C:\Users\Admin\Desktop\лагерь 2018\IMG_6333.JPG"/>
          <p:cNvPicPr/>
          <p:nvPr/>
        </p:nvPicPr>
        <p:blipFill>
          <a:blip r:embed="rId3" cstate="print"/>
          <a:srcRect/>
          <a:stretch>
            <a:fillRect/>
          </a:stretch>
        </p:blipFill>
        <p:spPr bwMode="auto">
          <a:xfrm>
            <a:off x="539552" y="2852936"/>
            <a:ext cx="4536504" cy="3168352"/>
          </a:xfrm>
          <a:prstGeom prst="rect">
            <a:avLst/>
          </a:prstGeom>
          <a:noFill/>
          <a:ln w="9525">
            <a:noFill/>
            <a:miter lim="800000"/>
            <a:headEnd/>
            <a:tailEnd/>
          </a:ln>
        </p:spPr>
      </p:pic>
      <p:pic>
        <p:nvPicPr>
          <p:cNvPr id="9" name="Рисунок 8" descr="C:\Users\Admin\Desktop\лагерь 2018\IMG_6335.JPG"/>
          <p:cNvPicPr/>
          <p:nvPr/>
        </p:nvPicPr>
        <p:blipFill>
          <a:blip r:embed="rId4" cstate="print"/>
          <a:srcRect/>
          <a:stretch>
            <a:fillRect/>
          </a:stretch>
        </p:blipFill>
        <p:spPr bwMode="auto">
          <a:xfrm>
            <a:off x="6732240" y="764704"/>
            <a:ext cx="3066678" cy="225960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original.jpg"/>
          <p:cNvPicPr>
            <a:picLocks noGrp="1" noChangeAspect="1"/>
          </p:cNvPicPr>
          <p:nvPr isPhoto="1"/>
        </p:nvPicPr>
        <p:blipFill>
          <a:blip r:embed="rId2" cstate="print">
            <a:lum/>
          </a:blip>
          <a:stretch>
            <a:fillRect/>
          </a:stretch>
        </p:blipFill>
        <p:spPr>
          <a:xfrm>
            <a:off x="-252529" y="0"/>
            <a:ext cx="9968742" cy="7056000"/>
          </a:xfrm>
          <a:prstGeom prst="rect">
            <a:avLst/>
          </a:prstGeom>
          <a:noFill/>
          <a:ln>
            <a:noFill/>
          </a:ln>
        </p:spPr>
      </p:pic>
      <p:sp>
        <p:nvSpPr>
          <p:cNvPr id="7170" name="Rectangle 2"/>
          <p:cNvSpPr>
            <a:spLocks noChangeArrowheads="1"/>
          </p:cNvSpPr>
          <p:nvPr/>
        </p:nvSpPr>
        <p:spPr bwMode="auto">
          <a:xfrm>
            <a:off x="3929058" y="1463890"/>
            <a:ext cx="439248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Согласно плана работы в  </a:t>
            </a:r>
            <a:r>
              <a:rPr kumimoji="0" lang="ru-RU" sz="1400" b="1"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первый день </a:t>
            </a:r>
            <a:r>
              <a:rPr lang="ru-RU" sz="1400" b="1" dirty="0" smtClean="0">
                <a:latin typeface="Monotype Corsiva" pitchFamily="66" charset="0"/>
                <a:ea typeface="Calibri" pitchFamily="34" charset="0"/>
                <a:cs typeface="Times New Roman" pitchFamily="18" charset="0"/>
              </a:rPr>
              <a:t>  </a:t>
            </a:r>
            <a:r>
              <a:rPr kumimoji="0" lang="ru-RU" sz="1400" b="0"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дети начали готовиться к открытию смены. Вместе с воспитателями они подготовили название отряда, девиз, песню. За тем воспитатели познакомили детей с правилами поведения в лагере. </a:t>
            </a:r>
          </a:p>
          <a:p>
            <a:pPr lvl="0" eaLnBrk="0" fontAlgn="base" hangingPunct="0">
              <a:spcBef>
                <a:spcPct val="0"/>
              </a:spcBef>
              <a:spcAft>
                <a:spcPct val="0"/>
              </a:spcAft>
            </a:pPr>
            <a:r>
              <a:rPr kumimoji="0" lang="ru-RU" sz="1400" b="1"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    Второй день </a:t>
            </a:r>
            <a:r>
              <a:rPr kumimoji="0" lang="ru-RU" sz="1400" b="0"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проходил под девизом «</a:t>
            </a:r>
            <a:r>
              <a:rPr lang="ru-RU" sz="1400" dirty="0" smtClean="0">
                <a:latin typeface="Monotype Corsiva" pitchFamily="66" charset="0"/>
                <a:ea typeface="Calibri" pitchFamily="34" charset="0"/>
                <a:cs typeface="Times New Roman" pitchFamily="18" charset="0"/>
              </a:rPr>
              <a:t>Здравствуй, лето! Здравствуй, лагерь!</a:t>
            </a:r>
            <a:r>
              <a:rPr kumimoji="0" lang="ru-RU" sz="1400" b="0"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 Этот день подарил детям много незабываемых впечатлений. С</a:t>
            </a:r>
            <a:r>
              <a:rPr lang="ru-RU" sz="1400" dirty="0" smtClean="0">
                <a:latin typeface="Monotype Corsiva" pitchFamily="66" charset="0"/>
                <a:ea typeface="Calibri" pitchFamily="34" charset="0"/>
                <a:cs typeface="Times New Roman" pitchFamily="18" charset="0"/>
              </a:rPr>
              <a:t>мена Лагеря «Юный краевед» 2018ода </a:t>
            </a:r>
            <a:r>
              <a:rPr kumimoji="0" lang="ru-RU" sz="1400" b="0" i="0" u="none" strike="noStrike" cap="none" normalizeH="0" baseline="0" dirty="0" smtClean="0">
                <a:ln>
                  <a:noFill/>
                </a:ln>
                <a:solidFill>
                  <a:schemeClr val="tx1"/>
                </a:solidFill>
                <a:effectLst/>
                <a:latin typeface="Monotype Corsiva" pitchFamily="66" charset="0"/>
                <a:ea typeface="Calibri" pitchFamily="34" charset="0"/>
                <a:cs typeface="Times New Roman" pitchFamily="18" charset="0"/>
              </a:rPr>
              <a:t>– началась.   В лагере</a:t>
            </a:r>
            <a:r>
              <a:rPr kumimoji="0" lang="ru-RU" sz="1400" b="0" i="0" u="none" strike="noStrike" cap="none" normalizeH="0" dirty="0" smtClean="0">
                <a:ln>
                  <a:noFill/>
                </a:ln>
                <a:solidFill>
                  <a:schemeClr val="tx1"/>
                </a:solidFill>
                <a:effectLst/>
                <a:latin typeface="Monotype Corsiva" pitchFamily="66" charset="0"/>
                <a:ea typeface="Calibri" pitchFamily="34" charset="0"/>
                <a:cs typeface="Times New Roman" pitchFamily="18" charset="0"/>
              </a:rPr>
              <a:t> образовалось 3 отряда : «Умелые ручки»,  «Непоседы», «</a:t>
            </a:r>
            <a:r>
              <a:rPr lang="ru-RU" sz="1400" dirty="0" smtClean="0">
                <a:latin typeface="Monotype Corsiva" pitchFamily="66" charset="0"/>
                <a:ea typeface="Calibri" pitchFamily="34" charset="0"/>
                <a:cs typeface="Times New Roman" pitchFamily="18" charset="0"/>
              </a:rPr>
              <a:t>Звезды галактики».</a:t>
            </a:r>
            <a:endParaRPr kumimoji="0" lang="ru-RU" sz="1800" b="0" i="0" u="none" strike="noStrike" cap="none" normalizeH="0" baseline="0" dirty="0" smtClean="0">
              <a:ln>
                <a:noFill/>
              </a:ln>
              <a:solidFill>
                <a:schemeClr val="tx1"/>
              </a:solidFill>
              <a:effectLst/>
              <a:latin typeface="Arial" pitchFamily="34" charset="0"/>
            </a:endParaRPr>
          </a:p>
        </p:txBody>
      </p:sp>
      <p:sp>
        <p:nvSpPr>
          <p:cNvPr id="14337" name="Rectangle 1"/>
          <p:cNvSpPr>
            <a:spLocks noChangeArrowheads="1"/>
          </p:cNvSpPr>
          <p:nvPr/>
        </p:nvSpPr>
        <p:spPr bwMode="auto">
          <a:xfrm>
            <a:off x="3714744" y="714356"/>
            <a:ext cx="478634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35000" algn="l"/>
              </a:tabLst>
            </a:pPr>
            <a:r>
              <a:rPr kumimoji="0" lang="ru-RU" sz="1400" b="1" i="1"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Наш летний лагерь самый классный!</a:t>
            </a:r>
            <a:endParaRPr kumimoji="0" lang="ru-RU" sz="9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635000" algn="l"/>
              </a:tabLst>
            </a:pPr>
            <a:r>
              <a:rPr kumimoji="0" lang="ru-RU" sz="1400" b="1" i="1"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Он интересный и прекрасный!</a:t>
            </a:r>
            <a:endParaRPr kumimoji="0" lang="ru-RU" sz="1800" b="1" i="0" u="none" strike="noStrike" cap="none" normalizeH="0" baseline="0" dirty="0" smtClean="0">
              <a:ln>
                <a:noFill/>
              </a:ln>
              <a:solidFill>
                <a:srgbClr val="C00000"/>
              </a:solidFill>
              <a:effectLst/>
              <a:latin typeface="Arial" pitchFamily="34" charset="0"/>
              <a:cs typeface="Arial" pitchFamily="34" charset="0"/>
            </a:endParaRPr>
          </a:p>
        </p:txBody>
      </p:sp>
      <p:pic>
        <p:nvPicPr>
          <p:cNvPr id="6" name="Рисунок 5" descr="C:\Users\Admin\Desktop\лагерь 2018\IMG_6295.JPG"/>
          <p:cNvPicPr/>
          <p:nvPr/>
        </p:nvPicPr>
        <p:blipFill>
          <a:blip r:embed="rId3" cstate="print"/>
          <a:srcRect/>
          <a:stretch>
            <a:fillRect/>
          </a:stretch>
        </p:blipFill>
        <p:spPr bwMode="auto">
          <a:xfrm>
            <a:off x="251520" y="188640"/>
            <a:ext cx="3686175" cy="2456587"/>
          </a:xfrm>
          <a:prstGeom prst="rect">
            <a:avLst/>
          </a:prstGeom>
          <a:noFill/>
          <a:ln w="9525">
            <a:noFill/>
            <a:miter lim="800000"/>
            <a:headEnd/>
            <a:tailEnd/>
          </a:ln>
        </p:spPr>
      </p:pic>
      <p:pic>
        <p:nvPicPr>
          <p:cNvPr id="8" name="Рисунок 7" descr="C:\Users\Admin\Desktop\лагерь 2018\IMG_6296.JPG"/>
          <p:cNvPicPr/>
          <p:nvPr/>
        </p:nvPicPr>
        <p:blipFill>
          <a:blip r:embed="rId4" cstate="print"/>
          <a:srcRect/>
          <a:stretch>
            <a:fillRect/>
          </a:stretch>
        </p:blipFill>
        <p:spPr bwMode="auto">
          <a:xfrm>
            <a:off x="467544" y="3861048"/>
            <a:ext cx="3923928" cy="2592288"/>
          </a:xfrm>
          <a:prstGeom prst="rect">
            <a:avLst/>
          </a:prstGeom>
          <a:noFill/>
          <a:ln w="9525">
            <a:noFill/>
            <a:miter lim="800000"/>
            <a:headEnd/>
            <a:tailEnd/>
          </a:ln>
        </p:spPr>
      </p:pic>
      <p:pic>
        <p:nvPicPr>
          <p:cNvPr id="9" name="Рисунок 8" descr="C:\Users\Admin\Desktop\лагерь 2018\IMG_6297.JPG"/>
          <p:cNvPicPr/>
          <p:nvPr/>
        </p:nvPicPr>
        <p:blipFill>
          <a:blip r:embed="rId5" cstate="print"/>
          <a:srcRect/>
          <a:stretch>
            <a:fillRect/>
          </a:stretch>
        </p:blipFill>
        <p:spPr bwMode="auto">
          <a:xfrm>
            <a:off x="4499992" y="3789040"/>
            <a:ext cx="4048125" cy="269780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7170"/>
                                        </p:tgtEl>
                                        <p:attrNameLst>
                                          <p:attrName>style.visibility</p:attrName>
                                        </p:attrNameLst>
                                      </p:cBhvr>
                                      <p:to>
                                        <p:strVal val="visible"/>
                                      </p:to>
                                    </p:set>
                                    <p:set>
                                      <p:cBhvr>
                                        <p:cTn id="7" dur="910" fill="hold">
                                          <p:stCondLst>
                                            <p:cond delay="0"/>
                                          </p:stCondLst>
                                        </p:cTn>
                                        <p:tgtEl>
                                          <p:spTgt spid="7170"/>
                                        </p:tgtEl>
                                        <p:attrNameLst>
                                          <p:attrName>style.rotation</p:attrName>
                                        </p:attrNameLst>
                                      </p:cBhvr>
                                      <p:to>
                                        <p:strVal val="-45.0"/>
                                      </p:to>
                                    </p:set>
                                    <p:anim calcmode="lin" valueType="num">
                                      <p:cBhvr>
                                        <p:cTn id="8" dur="910" fill="hold">
                                          <p:stCondLst>
                                            <p:cond delay="910"/>
                                          </p:stCondLst>
                                        </p:cTn>
                                        <p:tgtEl>
                                          <p:spTgt spid="7170"/>
                                        </p:tgtEl>
                                        <p:attrNameLst>
                                          <p:attrName>style.rotation</p:attrName>
                                        </p:attrNameLst>
                                      </p:cBhvr>
                                      <p:tavLst>
                                        <p:tav tm="0">
                                          <p:val>
                                            <p:fltVal val="-45"/>
                                          </p:val>
                                        </p:tav>
                                        <p:tav tm="69900">
                                          <p:val>
                                            <p:fltVal val="45"/>
                                          </p:val>
                                        </p:tav>
                                        <p:tav tm="100000">
                                          <p:val>
                                            <p:fltVal val="0"/>
                                          </p:val>
                                        </p:tav>
                                      </p:tavLst>
                                    </p:anim>
                                    <p:anim calcmode="lin" valueType="num">
                                      <p:cBhvr>
                                        <p:cTn id="9" dur="910" fill="hold">
                                          <p:stCondLst>
                                            <p:cond delay="0"/>
                                          </p:stCondLst>
                                        </p:cTn>
                                        <p:tgtEl>
                                          <p:spTgt spid="7170"/>
                                        </p:tgtEl>
                                        <p:attrNameLst>
                                          <p:attrName>ppt_y</p:attrName>
                                        </p:attrNameLst>
                                      </p:cBhvr>
                                      <p:tavLst>
                                        <p:tav tm="0">
                                          <p:val>
                                            <p:strVal val="#ppt_y-1"/>
                                          </p:val>
                                        </p:tav>
                                        <p:tav tm="100000">
                                          <p:val>
                                            <p:strVal val="#ppt_y-(0.354*#ppt_w-0.172*#ppt_h)"/>
                                          </p:val>
                                        </p:tav>
                                      </p:tavLst>
                                    </p:anim>
                                    <p:anim calcmode="lin" valueType="num">
                                      <p:cBhvr>
                                        <p:cTn id="10" dur="312" decel="50000" autoRev="1" fill="hold">
                                          <p:stCondLst>
                                            <p:cond delay="910"/>
                                          </p:stCondLst>
                                        </p:cTn>
                                        <p:tgtEl>
                                          <p:spTgt spid="7170"/>
                                        </p:tgtEl>
                                        <p:attrNameLst>
                                          <p:attrName>ppt_y</p:attrName>
                                        </p:attrNameLst>
                                      </p:cBhvr>
                                      <p:tavLst>
                                        <p:tav tm="0">
                                          <p:val>
                                            <p:strVal val="#ppt_y-(0.354*#ppt_w-0.172*#ppt_h)"/>
                                          </p:val>
                                        </p:tav>
                                        <p:tav tm="100000">
                                          <p:val>
                                            <p:strVal val="#ppt_y-(0.354*#ppt_w-0.172*#ppt_h)-#ppt_h/2"/>
                                          </p:val>
                                        </p:tav>
                                      </p:tavLst>
                                    </p:anim>
                                    <p:anim calcmode="lin" valueType="num">
                                      <p:cBhvr>
                                        <p:cTn id="11" dur="272" fill="hold">
                                          <p:stCondLst>
                                            <p:cond delay="1728"/>
                                          </p:stCondLst>
                                        </p:cTn>
                                        <p:tgtEl>
                                          <p:spTgt spid="717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descr="https://ds03.infourok.ru/uploads/ex/12a4/00052f3b-e344a09b/img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7412" name="Picture 4" descr="https://ds03.infourok.ru/uploads/ex/12a4/00052f3b-e344a09b/img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pic>
        <p:nvPicPr>
          <p:cNvPr id="8" name="Рисунок 7" descr="C:\Users\Admin\Desktop\лагерь 2018\IMG_6343.JPG"/>
          <p:cNvPicPr/>
          <p:nvPr/>
        </p:nvPicPr>
        <p:blipFill>
          <a:blip r:embed="rId3" cstate="print"/>
          <a:srcRect/>
          <a:stretch>
            <a:fillRect/>
          </a:stretch>
        </p:blipFill>
        <p:spPr bwMode="auto">
          <a:xfrm>
            <a:off x="179512" y="2636912"/>
            <a:ext cx="2838450" cy="1891636"/>
          </a:xfrm>
          <a:prstGeom prst="rect">
            <a:avLst/>
          </a:prstGeom>
          <a:noFill/>
          <a:ln w="9525">
            <a:noFill/>
            <a:miter lim="800000"/>
            <a:headEnd/>
            <a:tailEnd/>
          </a:ln>
        </p:spPr>
      </p:pic>
      <p:pic>
        <p:nvPicPr>
          <p:cNvPr id="9" name="Рисунок 8" descr="C:\Users\Admin\Desktop\лагерь 2018\IMG_6347.JPG"/>
          <p:cNvPicPr/>
          <p:nvPr/>
        </p:nvPicPr>
        <p:blipFill>
          <a:blip r:embed="rId4" cstate="print"/>
          <a:srcRect/>
          <a:stretch>
            <a:fillRect/>
          </a:stretch>
        </p:blipFill>
        <p:spPr bwMode="auto">
          <a:xfrm>
            <a:off x="3203848" y="1988840"/>
            <a:ext cx="3456384" cy="2088232"/>
          </a:xfrm>
          <a:prstGeom prst="rect">
            <a:avLst/>
          </a:prstGeom>
          <a:noFill/>
          <a:ln w="9525">
            <a:noFill/>
            <a:miter lim="800000"/>
            <a:headEnd/>
            <a:tailEnd/>
          </a:ln>
        </p:spPr>
      </p:pic>
      <p:pic>
        <p:nvPicPr>
          <p:cNvPr id="10" name="Рисунок 9" descr="C:\Users\Admin\Desktop\лагерь 2018\IMG_6364.JPG"/>
          <p:cNvPicPr/>
          <p:nvPr/>
        </p:nvPicPr>
        <p:blipFill>
          <a:blip r:embed="rId5" cstate="print"/>
          <a:srcRect/>
          <a:stretch>
            <a:fillRect/>
          </a:stretch>
        </p:blipFill>
        <p:spPr bwMode="auto">
          <a:xfrm>
            <a:off x="179512" y="4653136"/>
            <a:ext cx="3168352" cy="1872208"/>
          </a:xfrm>
          <a:prstGeom prst="rect">
            <a:avLst/>
          </a:prstGeom>
          <a:noFill/>
          <a:ln w="9525">
            <a:noFill/>
            <a:miter lim="800000"/>
            <a:headEnd/>
            <a:tailEnd/>
          </a:ln>
        </p:spPr>
      </p:pic>
      <p:pic>
        <p:nvPicPr>
          <p:cNvPr id="11" name="Рисунок 10" descr="C:\Users\Admin\Desktop\лагерь 2018\IMG_6344.JPG"/>
          <p:cNvPicPr/>
          <p:nvPr/>
        </p:nvPicPr>
        <p:blipFill>
          <a:blip r:embed="rId6" cstate="print"/>
          <a:srcRect/>
          <a:stretch>
            <a:fillRect/>
          </a:stretch>
        </p:blipFill>
        <p:spPr bwMode="auto">
          <a:xfrm>
            <a:off x="3131840" y="4509120"/>
            <a:ext cx="3209925" cy="2139199"/>
          </a:xfrm>
          <a:prstGeom prst="rect">
            <a:avLst/>
          </a:prstGeom>
          <a:noFill/>
          <a:ln w="9525">
            <a:noFill/>
            <a:miter lim="800000"/>
            <a:headEnd/>
            <a:tailEnd/>
          </a:ln>
        </p:spPr>
      </p:pic>
      <p:pic>
        <p:nvPicPr>
          <p:cNvPr id="12" name="Рисунок 11" descr="C:\Users\Admin\Desktop\лагерь 2018\IMG_6352.JPG"/>
          <p:cNvPicPr/>
          <p:nvPr/>
        </p:nvPicPr>
        <p:blipFill>
          <a:blip r:embed="rId7" cstate="print"/>
          <a:srcRect/>
          <a:stretch>
            <a:fillRect/>
          </a:stretch>
        </p:blipFill>
        <p:spPr bwMode="auto">
          <a:xfrm>
            <a:off x="6300192" y="4725144"/>
            <a:ext cx="2699792" cy="213285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4.jpg"/>
          <p:cNvPicPr>
            <a:picLocks noGrp="1" noChangeAspect="1"/>
          </p:cNvPicPr>
          <p:nvPr isPhoto="1"/>
        </p:nvPicPr>
        <p:blipFill>
          <a:blip r:embed="rId2" cstate="print">
            <a:lum/>
          </a:blip>
          <a:stretch>
            <a:fillRect/>
          </a:stretch>
        </p:blipFill>
        <p:spPr>
          <a:xfrm>
            <a:off x="0" y="0"/>
            <a:ext cx="9358346" cy="6858000"/>
          </a:xfrm>
          <a:prstGeom prst="rect">
            <a:avLst/>
          </a:prstGeom>
          <a:noFill/>
          <a:ln>
            <a:noFill/>
          </a:ln>
        </p:spPr>
      </p:pic>
      <p:sp>
        <p:nvSpPr>
          <p:cNvPr id="10" name="TextBox 9"/>
          <p:cNvSpPr txBox="1"/>
          <p:nvPr/>
        </p:nvSpPr>
        <p:spPr>
          <a:xfrm>
            <a:off x="3286116" y="1643050"/>
            <a:ext cx="3014076" cy="707886"/>
          </a:xfrm>
          <a:prstGeom prst="rect">
            <a:avLst/>
          </a:prstGeom>
          <a:noFill/>
        </p:spPr>
        <p:txBody>
          <a:bodyPr wrap="square" rtlCol="0">
            <a:spAutoFit/>
          </a:bodyPr>
          <a:lstStyle/>
          <a:p>
            <a:pPr algn="ctr"/>
            <a:r>
              <a:rPr lang="ru-RU" sz="2000" b="1" dirty="0" smtClean="0">
                <a:solidFill>
                  <a:srgbClr val="7030A0"/>
                </a:solidFill>
                <a:latin typeface="Times New Roman" pitchFamily="18" charset="0"/>
                <a:cs typeface="Times New Roman" pitchFamily="18" charset="0"/>
              </a:rPr>
              <a:t> Операция</a:t>
            </a:r>
          </a:p>
          <a:p>
            <a:pPr algn="ctr"/>
            <a:r>
              <a:rPr lang="ru-RU" sz="2000" b="1" dirty="0" smtClean="0">
                <a:solidFill>
                  <a:srgbClr val="7030A0"/>
                </a:solidFill>
                <a:latin typeface="Times New Roman" pitchFamily="18" charset="0"/>
                <a:cs typeface="Times New Roman" pitchFamily="18" charset="0"/>
              </a:rPr>
              <a:t>«Наше чистое село»</a:t>
            </a:r>
            <a:endParaRPr lang="ru-RU" sz="3200" b="1" dirty="0">
              <a:solidFill>
                <a:srgbClr val="7030A0"/>
              </a:solidFill>
              <a:latin typeface="Times New Roman" pitchFamily="18" charset="0"/>
              <a:cs typeface="Times New Roman" pitchFamily="18" charset="0"/>
            </a:endParaRPr>
          </a:p>
        </p:txBody>
      </p:sp>
      <p:pic>
        <p:nvPicPr>
          <p:cNvPr id="7" name="Рисунок 6" descr="C:\Users\Admin\Desktop\лагерь 2018\IMG_6304.JPG"/>
          <p:cNvPicPr/>
          <p:nvPr/>
        </p:nvPicPr>
        <p:blipFill>
          <a:blip r:embed="rId3" cstate="print"/>
          <a:srcRect/>
          <a:stretch>
            <a:fillRect/>
          </a:stretch>
        </p:blipFill>
        <p:spPr bwMode="auto">
          <a:xfrm>
            <a:off x="179512" y="1196752"/>
            <a:ext cx="3024335" cy="1872208"/>
          </a:xfrm>
          <a:prstGeom prst="rect">
            <a:avLst/>
          </a:prstGeom>
          <a:noFill/>
          <a:ln w="9525">
            <a:noFill/>
            <a:miter lim="800000"/>
            <a:headEnd/>
            <a:tailEnd/>
          </a:ln>
        </p:spPr>
      </p:pic>
      <p:pic>
        <p:nvPicPr>
          <p:cNvPr id="8" name="Рисунок 7" descr="C:\Users\Admin\Desktop\лагерь 2018\IMG_6306.JPG"/>
          <p:cNvPicPr/>
          <p:nvPr/>
        </p:nvPicPr>
        <p:blipFill>
          <a:blip r:embed="rId4" cstate="print"/>
          <a:srcRect/>
          <a:stretch>
            <a:fillRect/>
          </a:stretch>
        </p:blipFill>
        <p:spPr bwMode="auto">
          <a:xfrm>
            <a:off x="5915025" y="1196752"/>
            <a:ext cx="3228975" cy="2151894"/>
          </a:xfrm>
          <a:prstGeom prst="rect">
            <a:avLst/>
          </a:prstGeom>
          <a:noFill/>
          <a:ln w="9525">
            <a:noFill/>
            <a:miter lim="800000"/>
            <a:headEnd/>
            <a:tailEnd/>
          </a:ln>
        </p:spPr>
      </p:pic>
      <p:pic>
        <p:nvPicPr>
          <p:cNvPr id="13" name="Рисунок 12" descr="C:\Users\Admin\Desktop\лагерь 2018\IMG_6307.JPG"/>
          <p:cNvPicPr/>
          <p:nvPr/>
        </p:nvPicPr>
        <p:blipFill>
          <a:blip r:embed="rId5" cstate="print"/>
          <a:srcRect/>
          <a:stretch>
            <a:fillRect/>
          </a:stretch>
        </p:blipFill>
        <p:spPr bwMode="auto">
          <a:xfrm>
            <a:off x="2699792" y="2564904"/>
            <a:ext cx="3181350" cy="2120155"/>
          </a:xfrm>
          <a:prstGeom prst="rect">
            <a:avLst/>
          </a:prstGeom>
          <a:noFill/>
          <a:ln w="9525">
            <a:noFill/>
            <a:miter lim="800000"/>
            <a:headEnd/>
            <a:tailEnd/>
          </a:ln>
        </p:spPr>
      </p:pic>
      <p:pic>
        <p:nvPicPr>
          <p:cNvPr id="15" name="Рисунок 14" descr="C:\Users\Admin\Desktop\лагерь 2018\IMG_6308.JPG"/>
          <p:cNvPicPr/>
          <p:nvPr/>
        </p:nvPicPr>
        <p:blipFill>
          <a:blip r:embed="rId6" cstate="print"/>
          <a:srcRect/>
          <a:stretch>
            <a:fillRect/>
          </a:stretch>
        </p:blipFill>
        <p:spPr bwMode="auto">
          <a:xfrm>
            <a:off x="5796136" y="3501008"/>
            <a:ext cx="3181350" cy="2120156"/>
          </a:xfrm>
          <a:prstGeom prst="rect">
            <a:avLst/>
          </a:prstGeom>
          <a:noFill/>
          <a:ln w="9525">
            <a:noFill/>
            <a:miter lim="800000"/>
            <a:headEnd/>
            <a:tailEnd/>
          </a:ln>
        </p:spPr>
      </p:pic>
      <p:pic>
        <p:nvPicPr>
          <p:cNvPr id="16" name="Рисунок 15" descr="C:\Users\Admin\Desktop\лагерь 2018\IMG_6302.JPG"/>
          <p:cNvPicPr/>
          <p:nvPr/>
        </p:nvPicPr>
        <p:blipFill>
          <a:blip r:embed="rId7" cstate="print"/>
          <a:srcRect/>
          <a:stretch>
            <a:fillRect/>
          </a:stretch>
        </p:blipFill>
        <p:spPr bwMode="auto">
          <a:xfrm>
            <a:off x="395537" y="4706106"/>
            <a:ext cx="3168352" cy="196325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nirojdeniya.png"/>
          <p:cNvPicPr>
            <a:picLocks noGrp="1" noChangeAspect="1"/>
          </p:cNvPicPr>
          <p:nvPr isPhoto="1"/>
        </p:nvPicPr>
        <p:blipFill>
          <a:blip r:embed="rId2" cstate="print">
            <a:lum/>
          </a:blip>
          <a:stretch>
            <a:fillRect/>
          </a:stretch>
        </p:blipFill>
        <p:spPr>
          <a:xfrm>
            <a:off x="0" y="0"/>
            <a:ext cx="9696001" cy="7272000"/>
          </a:xfrm>
          <a:prstGeom prst="rect">
            <a:avLst/>
          </a:prstGeom>
          <a:noFill/>
          <a:ln>
            <a:noFill/>
          </a:ln>
        </p:spPr>
      </p:pic>
      <p:sp>
        <p:nvSpPr>
          <p:cNvPr id="3" name="Прямоугольник 2"/>
          <p:cNvSpPr/>
          <p:nvPr/>
        </p:nvSpPr>
        <p:spPr>
          <a:xfrm>
            <a:off x="827584" y="1142984"/>
            <a:ext cx="3456384" cy="23580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solidFill>
                <a:schemeClr val="tx1"/>
              </a:solidFill>
              <a:latin typeface="Monotype Corsiva" pitchFamily="66" charset="0"/>
            </a:endParaRPr>
          </a:p>
          <a:p>
            <a:pPr algn="ctr"/>
            <a:endParaRPr lang="ru-RU" dirty="0"/>
          </a:p>
        </p:txBody>
      </p:sp>
      <p:sp>
        <p:nvSpPr>
          <p:cNvPr id="4" name="Прямоугольник 3"/>
          <p:cNvSpPr/>
          <p:nvPr/>
        </p:nvSpPr>
        <p:spPr>
          <a:xfrm>
            <a:off x="5292080" y="1412776"/>
            <a:ext cx="3571900" cy="200026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200" dirty="0" smtClean="0">
              <a:solidFill>
                <a:srgbClr val="00B050"/>
              </a:solidFill>
              <a:latin typeface="Monotype Corsiva" pitchFamily="66" charset="0"/>
            </a:endParaRPr>
          </a:p>
        </p:txBody>
      </p:sp>
      <p:sp>
        <p:nvSpPr>
          <p:cNvPr id="6" name="Rectangle 1"/>
          <p:cNvSpPr>
            <a:spLocks noChangeArrowheads="1"/>
          </p:cNvSpPr>
          <p:nvPr/>
        </p:nvSpPr>
        <p:spPr bwMode="auto">
          <a:xfrm>
            <a:off x="928662" y="1357298"/>
            <a:ext cx="321471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Лагерь – это общий дом,</a:t>
            </a:r>
            <a:endParaRPr kumimoji="0" lang="ru-RU" sz="20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Чистоту храните в нем.</a:t>
            </a:r>
            <a:endParaRPr kumimoji="0" lang="ru-RU" sz="20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Мир природы – мир прекрасный.</a:t>
            </a:r>
            <a:endParaRPr kumimoji="0" lang="ru-RU" sz="20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Не губи его напрасно!</a:t>
            </a:r>
            <a:endParaRPr kumimoji="0" lang="ru-RU" sz="2000" b="0" i="0" u="none" strike="noStrike" cap="none" normalizeH="0" baseline="0" dirty="0" smtClean="0">
              <a:ln>
                <a:noFill/>
              </a:ln>
              <a:solidFill>
                <a:srgbClr val="FF0000"/>
              </a:solidFill>
              <a:effectLst/>
              <a:latin typeface="Times New Roman" pitchFamily="18" charset="0"/>
              <a:cs typeface="Times New Roman" pitchFamily="18" charset="0"/>
            </a:endParaRPr>
          </a:p>
        </p:txBody>
      </p:sp>
      <p:sp>
        <p:nvSpPr>
          <p:cNvPr id="8" name="Прямоугольник 7"/>
          <p:cNvSpPr/>
          <p:nvPr/>
        </p:nvSpPr>
        <p:spPr>
          <a:xfrm>
            <a:off x="4860033" y="0"/>
            <a:ext cx="4752527" cy="584775"/>
          </a:xfrm>
          <a:prstGeom prst="rect">
            <a:avLst/>
          </a:prstGeom>
        </p:spPr>
        <p:txBody>
          <a:bodyPr wrap="square">
            <a:spAutoFit/>
          </a:bodyPr>
          <a:lstStyle/>
          <a:p>
            <a:pPr algn="ctr"/>
            <a:r>
              <a:rPr lang="ru-RU" sz="3200" b="1" dirty="0" smtClean="0">
                <a:solidFill>
                  <a:srgbClr val="C00000"/>
                </a:solidFill>
                <a:latin typeface="Monotype Corsiva" pitchFamily="66" charset="0"/>
              </a:rPr>
              <a:t>День «Окружающей среды»</a:t>
            </a:r>
          </a:p>
        </p:txBody>
      </p:sp>
      <p:pic>
        <p:nvPicPr>
          <p:cNvPr id="9" name="Рисунок 8" descr="C:\Users\Admin\Desktop\лагерь 2018\IMG_6336.JPG"/>
          <p:cNvPicPr/>
          <p:nvPr/>
        </p:nvPicPr>
        <p:blipFill>
          <a:blip r:embed="rId3" cstate="print"/>
          <a:srcRect/>
          <a:stretch>
            <a:fillRect/>
          </a:stretch>
        </p:blipFill>
        <p:spPr bwMode="auto">
          <a:xfrm>
            <a:off x="5292080" y="1196752"/>
            <a:ext cx="3495675" cy="2329632"/>
          </a:xfrm>
          <a:prstGeom prst="rect">
            <a:avLst/>
          </a:prstGeom>
          <a:noFill/>
          <a:ln w="9525">
            <a:noFill/>
            <a:miter lim="800000"/>
            <a:headEnd/>
            <a:tailEnd/>
          </a:ln>
        </p:spPr>
      </p:pic>
      <p:pic>
        <p:nvPicPr>
          <p:cNvPr id="10" name="Рисунок 9" descr="C:\Users\Admin\Desktop\лагерь 2018\IMG_6337.JPG"/>
          <p:cNvPicPr/>
          <p:nvPr/>
        </p:nvPicPr>
        <p:blipFill>
          <a:blip r:embed="rId4" cstate="print"/>
          <a:srcRect/>
          <a:stretch>
            <a:fillRect/>
          </a:stretch>
        </p:blipFill>
        <p:spPr bwMode="auto">
          <a:xfrm>
            <a:off x="3131840" y="3501008"/>
            <a:ext cx="3960440" cy="295232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1663</TotalTime>
  <Words>373</Words>
  <Application>Microsoft Office PowerPoint</Application>
  <PresentationFormat>Экран (4:3)</PresentationFormat>
  <Paragraphs>98</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marina</dc:creator>
  <cp:lastModifiedBy>Admin</cp:lastModifiedBy>
  <cp:revision>187</cp:revision>
  <cp:lastPrinted>2016-07-24T15:50:23Z</cp:lastPrinted>
  <dcterms:created xsi:type="dcterms:W3CDTF">2012-06-10T14:18:56Z</dcterms:created>
  <dcterms:modified xsi:type="dcterms:W3CDTF">2018-07-30T13:10:50Z</dcterms:modified>
</cp:coreProperties>
</file>