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1" r:id="rId2"/>
    <p:sldId id="256" r:id="rId3"/>
    <p:sldId id="259" r:id="rId4"/>
    <p:sldId id="275" r:id="rId5"/>
    <p:sldId id="258" r:id="rId6"/>
    <p:sldId id="276" r:id="rId7"/>
    <p:sldId id="265" r:id="rId8"/>
    <p:sldId id="279" r:id="rId9"/>
    <p:sldId id="266" r:id="rId10"/>
    <p:sldId id="267" r:id="rId11"/>
    <p:sldId id="268" r:id="rId12"/>
    <p:sldId id="269" r:id="rId13"/>
    <p:sldId id="287" r:id="rId14"/>
    <p:sldId id="283" r:id="rId15"/>
    <p:sldId id="280" r:id="rId16"/>
    <p:sldId id="281" r:id="rId17"/>
    <p:sldId id="284" r:id="rId18"/>
    <p:sldId id="272" r:id="rId19"/>
    <p:sldId id="273" r:id="rId20"/>
    <p:sldId id="288" r:id="rId21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90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8BC6E-2E94-4494-98B1-1D1594DAEFEB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63C8A6-CA5A-41C3-9FA8-25A96BD3E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422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0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1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1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1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2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9" y="364070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2" y="1913470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4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5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microsoft.com/office/2007/relationships/hdphoto" Target="../media/hdphoto2.wdp"/><Relationship Id="rId7" Type="http://schemas.openxmlformats.org/officeDocument/2006/relationships/image" Target="../media/image4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microsoft.com/office/2007/relationships/hdphoto" Target="../media/hdphoto2.wdp"/><Relationship Id="rId7" Type="http://schemas.openxmlformats.org/officeDocument/2006/relationships/image" Target="../media/image5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6.jpeg"/><Relationship Id="rId7" Type="http://schemas.openxmlformats.org/officeDocument/2006/relationships/image" Target="../media/image58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57.jpeg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hyperlink" Target="https://ok.ru/profile/573515086956/statuses/151382065573996" TargetMode="External"/><Relationship Id="rId7" Type="http://schemas.openxmlformats.org/officeDocument/2006/relationships/image" Target="../media/image6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Relationship Id="rId9" Type="http://schemas.openxmlformats.org/officeDocument/2006/relationships/image" Target="../media/image7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6.png"/><Relationship Id="rId7" Type="http://schemas.microsoft.com/office/2007/relationships/hdphoto" Target="../media/hdphoto8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11" Type="http://schemas.openxmlformats.org/officeDocument/2006/relationships/image" Target="../media/image82.png"/><Relationship Id="rId5" Type="http://schemas.openxmlformats.org/officeDocument/2006/relationships/image" Target="../media/image78.png"/><Relationship Id="rId10" Type="http://schemas.openxmlformats.org/officeDocument/2006/relationships/hyperlink" Target="https://ok.ru/profile/573515086956" TargetMode="External"/><Relationship Id="rId4" Type="http://schemas.openxmlformats.org/officeDocument/2006/relationships/image" Target="../media/image77.png"/><Relationship Id="rId9" Type="http://schemas.openxmlformats.org/officeDocument/2006/relationships/image" Target="../media/image8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90.jpeg"/><Relationship Id="rId7" Type="http://schemas.openxmlformats.org/officeDocument/2006/relationships/image" Target="../media/image93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10" Type="http://schemas.openxmlformats.org/officeDocument/2006/relationships/image" Target="../media/image96.jpeg"/><Relationship Id="rId4" Type="http://schemas.microsoft.com/office/2007/relationships/hdphoto" Target="../media/hdphoto9.wdp"/><Relationship Id="rId9" Type="http://schemas.openxmlformats.org/officeDocument/2006/relationships/image" Target="../media/image9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2.wdp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microsoft.com/office/2007/relationships/hdphoto" Target="../media/hdphoto2.wdp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microsoft.com/office/2007/relationships/hdphoto" Target="../media/hdphoto3.wdp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microsoft.com/office/2007/relationships/hdphoto" Target="../media/hdphoto4.wdp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ubov\Pictures\img_user_file_54dcdba382168_1_8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3" descr="C:\Users\lubov\Downloads\IMG-fd6d7b333e57fe94d6c0bf40f66d9dcd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6" t="17819" r="8940" b="6263"/>
          <a:stretch/>
        </p:blipFill>
        <p:spPr bwMode="auto">
          <a:xfrm>
            <a:off x="-88638" y="2446470"/>
            <a:ext cx="3223198" cy="26048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" descr="http://sch18.oobz.ru/sites/default/files/styles/large/public/field/image/x6fecdeyjze.jpg?itok=7iYOkZ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96" y="4391769"/>
            <a:ext cx="1628429" cy="217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i.mycdn.me/image?id=881868755308&amp;t=3&amp;plc=WEB&amp;tkn=*yOEhX8kDLOHzVHIm2rkXbwZkS_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965" y="2961830"/>
            <a:ext cx="3449881" cy="258741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0728" y="1043608"/>
            <a:ext cx="5760640" cy="1307976"/>
          </a:xfrm>
        </p:spPr>
        <p:txBody>
          <a:bodyPr>
            <a:noAutofit/>
          </a:bodyPr>
          <a:lstStyle/>
          <a:p>
            <a: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Муниципальное общеобразовательное</a:t>
            </a:r>
            <a:b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бюджетное учреждение </a:t>
            </a:r>
            <a:br>
              <a:rPr lang="ru-RU" sz="11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«Красногвардейская средняя общеобразовательная </a:t>
            </a:r>
            <a: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школа</a:t>
            </a:r>
            <a:b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имени Героя Российской Федерации  </a:t>
            </a:r>
            <a:br>
              <a:rPr lang="ru-RU" sz="11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Марченко Антона Александровича</a:t>
            </a:r>
            <a: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11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Дополнительная общеобразовательная общеразвивающая программа социально-педагогической направленности ВПК «ГРАНИЦА» </a:t>
            </a:r>
            <a:r>
              <a:rPr lang="ru-RU" sz="12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 smtClean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prstClr val="black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200" dirty="0"/>
          </a:p>
        </p:txBody>
      </p:sp>
      <p:pic>
        <p:nvPicPr>
          <p:cNvPr id="3" name="Рисунок 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340768" cy="2915816"/>
          </a:xfrm>
          <a:prstGeom prst="rect">
            <a:avLst/>
          </a:prstGeom>
        </p:spPr>
      </p:pic>
      <p:pic>
        <p:nvPicPr>
          <p:cNvPr id="1028" name="Picture 4" descr="https://i.mycdn.me/i?r=AyH4iRPQ2q0otWIFepML2LxR1Udv7RhPoTAi8tslXpplCw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2505" b="44242"/>
          <a:stretch/>
        </p:blipFill>
        <p:spPr bwMode="auto">
          <a:xfrm>
            <a:off x="1350808" y="4341540"/>
            <a:ext cx="4226385" cy="182805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lubov\Documents\Bluetooth Folder\9 мая, день защиты детей\119D7000\DSC_329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5606642"/>
            <a:ext cx="3542804" cy="234653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lubov\Documents\Bluetooth Folder\9 мая, день защиты детей\119D7000\DSC_368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205" y="5515302"/>
            <a:ext cx="3750084" cy="260504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9071" y="7672513"/>
            <a:ext cx="60098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Чёмушкина Любовь Ивановна,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педагог-организатор ОБЖ, педагог дополнительного образования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МОБУ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«Красногвардейская СОШ имени Марченко А.А.»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22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lubov\Documents\Bluetooth Folder\фото с телефона 2\20181207_1239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053" y="1877789"/>
            <a:ext cx="3219389" cy="429251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Начальная военная подготовка </a:t>
            </a:r>
            <a:r>
              <a:rPr lang="ru-RU" sz="2800" b="1" dirty="0">
                <a:solidFill>
                  <a:srgbClr val="22222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</a:t>
            </a:r>
            <a:r>
              <a:rPr lang="ru-RU" sz="28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подготовка </a:t>
            </a:r>
            <a:r>
              <a:rPr lang="ru-RU" sz="2800" b="1" dirty="0">
                <a:solidFill>
                  <a:srgbClr val="22222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военно-прикладным видам спорта</a:t>
            </a:r>
            <a:endParaRPr lang="ru-RU" sz="2800" dirty="0"/>
          </a:p>
        </p:txBody>
      </p:sp>
      <p:pic>
        <p:nvPicPr>
          <p:cNvPr id="4098" name="Picture 2" descr="C:\Users\lubov\Documents\Bluetooth Folder\фото  2019\20190425_13433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 r="7596" b="16942"/>
          <a:stretch/>
        </p:blipFill>
        <p:spPr bwMode="auto">
          <a:xfrm>
            <a:off x="661432" y="5868145"/>
            <a:ext cx="5589240" cy="296713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lubov\Documents\Bluetooth Folder\30.03.2018 ЮНАРМИЯ\DSC_067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45" t="8132" r="41224"/>
          <a:stretch/>
        </p:blipFill>
        <p:spPr bwMode="auto">
          <a:xfrm>
            <a:off x="404665" y="1861747"/>
            <a:ext cx="3191069" cy="421755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64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179512"/>
            <a:ext cx="6172200" cy="131615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22222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Патриотическое воспитание</a:t>
            </a:r>
            <a:endParaRPr lang="ru-RU" sz="3200" dirty="0"/>
          </a:p>
        </p:txBody>
      </p:sp>
      <p:pic>
        <p:nvPicPr>
          <p:cNvPr id="7" name="Picture 4" descr="http://sch18.oobz.ru/sites/default/files/styles/large/public/field/image/img-886c3e85380581009e95d787b406df1a-v.jpg?itok=fVqIiZ_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080" y="1321093"/>
            <a:ext cx="3978019" cy="238681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pp.userapi.com/c855020/v855020684/2ced8/0vlvFo9jb-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7" y="1256987"/>
            <a:ext cx="2219115" cy="295882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lubov\Documents\Bluetooth Folder\Митинг 15.02.2019\DSC_085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" t="13898" r="3351" b="11111"/>
          <a:stretch/>
        </p:blipFill>
        <p:spPr bwMode="auto">
          <a:xfrm>
            <a:off x="985865" y="3347864"/>
            <a:ext cx="5236660" cy="274900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C:\Users\lubov\Documents\Bluetooth Folder\ФОТО с телефона\20180509_11380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69" y="5731828"/>
            <a:ext cx="4119672" cy="308975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lubov\Documents\Bluetooth Folder\фото с телефона 2\20190221_09404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9" t="20816" b="20421"/>
          <a:stretch/>
        </p:blipFill>
        <p:spPr bwMode="auto">
          <a:xfrm>
            <a:off x="3604196" y="5647209"/>
            <a:ext cx="3196347" cy="349679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17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965456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22222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Подготовка к военной службе</a:t>
            </a:r>
            <a:endParaRPr lang="ru-RU" sz="3200" dirty="0"/>
          </a:p>
        </p:txBody>
      </p:sp>
      <p:pic>
        <p:nvPicPr>
          <p:cNvPr id="9" name="Picture 6" descr="C:\Users\lubov\Documents\Bluetooth Folder\ФОТО с телефона\20180221_1338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20" y="1259633"/>
            <a:ext cx="2571809" cy="192885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https://i.mycdn.me/image?id=879854424172&amp;t=3&amp;plc=WEB&amp;tkn=*JhJnaNSbFubUBKVtAaA2VoP4Bu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051" y="1259633"/>
            <a:ext cx="2600707" cy="192885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lubov\Documents\Bluetooth Folder\фото 2017\20171026_1203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20" y="3779913"/>
            <a:ext cx="2291699" cy="171877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25.userapi.com/c850636/v850636174/b7820/3-g4T3CIR4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089" y="3737597"/>
            <a:ext cx="2507415" cy="166129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sun9-7.userapi.com/c845221/v845221827/1e16e6/UKsQISxAaZ8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" t="16638" b="16034"/>
          <a:stretch/>
        </p:blipFill>
        <p:spPr bwMode="auto">
          <a:xfrm>
            <a:off x="368377" y="5656557"/>
            <a:ext cx="6021288" cy="319928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lubov\Documents\Bluetooth Folder\ФОТО с телефона\20180509_11020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736" y="2796319"/>
            <a:ext cx="2362571" cy="177192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09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5" name="Picture 9" descr="C:\Users\lubov\Documents\Bluetooth Folder\фото с телефона 2\20181207_1242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816" y="4923035"/>
            <a:ext cx="1656184" cy="220824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56" y="179512"/>
            <a:ext cx="6172200" cy="1037464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М</a:t>
            </a:r>
            <a: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ероприятия </a:t>
            </a:r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 рамках направления, в которых </a:t>
            </a:r>
            <a: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принимают </a:t>
            </a:r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участие обучающиеся: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4146886"/>
              </p:ext>
            </p:extLst>
          </p:nvPr>
        </p:nvGraphicFramePr>
        <p:xfrm>
          <a:off x="332657" y="1043608"/>
          <a:ext cx="6048672" cy="378484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48672"/>
              </a:tblGrid>
              <a:tr h="27432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Конкурсы и соревнования</a:t>
                      </a:r>
                      <a:endParaRPr lang="ru-RU" sz="14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4178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 физкультурно-спортивный  комплекс «Готов к труду и обороне» (ГТО)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Районный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этап областной военно-спортивной игры «Зарничка»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среди юнармейцев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Районные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юнармейские военно-спортивные соревнованиях «Зарница»</a:t>
                      </a:r>
                    </a:p>
                  </a:txBody>
                  <a:tcPr/>
                </a:tc>
              </a:tr>
              <a:tr h="28121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Районные соревнования «А ну, ка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парни!»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1371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 героев Отечества. Районные соревнования по пулевой стрельбе посвящённых герою Российской Федерации Марченко Антону Александровичу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Областной фотоконкурс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«Юнармия Оренбуржья в космосе», посвященного Дню космонавтики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 социальных проектов "Я-гражданин России"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22" name="Picture 6" descr="https://sun9-19.userapi.com/c847121/v847121270/1eb3de/tzjnW8MIknI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86" t="11771" r="17395" b="23079"/>
          <a:stretch/>
        </p:blipFill>
        <p:spPr bwMode="auto">
          <a:xfrm>
            <a:off x="283337" y="4932040"/>
            <a:ext cx="3253970" cy="244565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sun9-17.userapi.com/c848532/v848532270/1872fd/fZm4pIgbsgw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022"/>
          <a:stretch/>
        </p:blipFill>
        <p:spPr bwMode="auto">
          <a:xfrm>
            <a:off x="238648" y="6794176"/>
            <a:ext cx="3324008" cy="211871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sun9-54.userapi.com/c844521/v844521596/1e54fc/3NLjM2OkPR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016" y="4923035"/>
            <a:ext cx="1525199" cy="203383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un7-8.userapi.com/8tgMzSc0GsBldeKLLmp91hwG-Ps-2cxSGNsp_Q/QAb3FacSvMw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03"/>
          <a:stretch/>
        </p:blipFill>
        <p:spPr bwMode="auto">
          <a:xfrm>
            <a:off x="3573016" y="7043580"/>
            <a:ext cx="3251812" cy="1958331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51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04864" y="323528"/>
            <a:ext cx="446449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социальных проектов "Я-гражданин России"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"Фронтовые дороги моего прадеда". Финал XX областного конкурса детских социальных проектов «Я – гражданин России» состоялся в Оренбургском областном дворце творчества им. 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П. Поляничко.</a:t>
            </a:r>
          </a:p>
          <a:p>
            <a:pPr algn="just"/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ok.ru/profile/573515086956/statuses/151382065573996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i.mycdn.me/i?r=AyH4iRPQ2q0otWIFepML2LxRNWbD5bMb5YNbiTJ_cX7XL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033" y="6732240"/>
            <a:ext cx="2952328" cy="221424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.mycdn.me/i?r=AyH4iRPQ2q0otWIFepML2LxRiRKq4k-vENQalkTmzk0v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34"/>
          <a:stretch/>
        </p:blipFill>
        <p:spPr bwMode="auto">
          <a:xfrm>
            <a:off x="620688" y="2370323"/>
            <a:ext cx="5302206" cy="24482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7" r="3090"/>
          <a:stretch/>
        </p:blipFill>
        <p:spPr bwMode="auto">
          <a:xfrm>
            <a:off x="397374" y="6984169"/>
            <a:ext cx="3170879" cy="215983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 descr="https://sun7-9.userapi.com/3WxdQkr-4h7QJpYPYtCYEFwbvxfXER-aTcxW3A/nGTHO2QGiZc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" t="28578" r="21146" b="27314"/>
          <a:stretch/>
        </p:blipFill>
        <p:spPr bwMode="auto">
          <a:xfrm>
            <a:off x="1340768" y="4652698"/>
            <a:ext cx="5118510" cy="232993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yt3.ggpht.com/a/AATXAJzIgCudI2vV1sr-w8QZgrRUTYoZA4KXKqlgag=s900-c-k-c0xffffffff-no-rj-m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323528"/>
            <a:ext cx="2016224" cy="201622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75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lubov\Documents\РАБОТА 2019-20020 уч.год\Конкурс ВОСПИТАТЬ ЧЕЛОВЕКА\11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" r="1932" b="7608"/>
          <a:stretch/>
        </p:blipFill>
        <p:spPr bwMode="auto">
          <a:xfrm>
            <a:off x="1340768" y="3635896"/>
            <a:ext cx="4556110" cy="112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678" y="5242448"/>
            <a:ext cx="2940596" cy="20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153" y="678245"/>
            <a:ext cx="3678637" cy="259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s://sun7-7.userapi.com/xXbQSCzi_GlnRJKWU-sS_BDwowTgi0ciPlxegw/P5VrkCKhdx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55" y="5242448"/>
            <a:ext cx="2940596" cy="20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181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lubov\Documents\РАБОТА 2019-20020 уч.год\Конкурс ВОСПИТАТЬ ЧЕЛОВЕКА\Screenshot (6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" t="40397" r="4022"/>
          <a:stretch/>
        </p:blipFill>
        <p:spPr bwMode="auto">
          <a:xfrm>
            <a:off x="1758841" y="4187653"/>
            <a:ext cx="3657601" cy="1625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7-8.userapi.com/38Y_ABah_SdgOdIKCWwMB0ACLStae9-vNolggQ/3QAzZG4Oxt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4" y="5836203"/>
            <a:ext cx="3434565" cy="242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7-9.userapi.com/RQo_O_VvC6TtoQm4bdDfo6clbR6UIfjGH5MolQ/VBqIwOKrnI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018" y="6084168"/>
            <a:ext cx="3556925" cy="2516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4378" y="7595423"/>
            <a:ext cx="1783622" cy="1290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https://sun7-6.userapi.com/bVawOm5-kpfYER-Lnd9U1xKvrqfn44r5PLp4Wg/tFYmrSQphag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808" y="7720760"/>
            <a:ext cx="1980799" cy="142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Фестиваль  &amp;quot;Звезда Спасения&amp;quot;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5000" cy="192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13507" y="169725"/>
            <a:ext cx="38341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1-й этап </a:t>
            </a:r>
          </a:p>
          <a:p>
            <a:pPr lvl="0" algn="just"/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Всероссийский героико-патриотический фестиваль детского и юношеского творчества «Звезда спасения</a:t>
            </a: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» (участник)</a:t>
            </a: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856" y="1924051"/>
            <a:ext cx="4014788" cy="2263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13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lubov\Documents\РАБОТА 2019-20020 уч.год\Конкурс ВОСПИТАТЬ ЧЕЛОВЕКА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832" y="1615042"/>
            <a:ext cx="3384376" cy="231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lubov\Documents\РАБОТА 2019-20020 уч.год\Конкурс ВОСПИТАТЬ ЧЕЛОВЕКА\3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9" y="3416118"/>
            <a:ext cx="351383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avatars.mds.yandex.net/get-pdb/1750162/d1682d98-cad2-47b8-a9c2-8a08f4648045/s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27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sun7-8.userapi.com/X9Aef0Rh4FHejJh2ECp_Ag4aEIpjQ9t4GnsNqw/cNqTrogtiO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254" y="5840580"/>
            <a:ext cx="2077490" cy="276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665" y="5868144"/>
            <a:ext cx="2129433" cy="2839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https://sun7-8.userapi.com/3Wq9FCKemtdmgnPy-3orfJMPmb3toCvCyZKL_g/c-OUz9Tl7j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9" y="5868144"/>
            <a:ext cx="2169374" cy="2714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12776" y="8610566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0"/>
              </a:rPr>
              <a:t>https://</a:t>
            </a:r>
            <a:r>
              <a:rPr lang="en-US" dirty="0" smtClean="0">
                <a:hlinkClick r:id="rId10"/>
              </a:rPr>
              <a:t>ok.ru/profile/573515086956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3561"/>
            <a:ext cx="1976297" cy="287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461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sun9-8.userapi.com/c851024/v851024858/1020bc/3x05bFT00Rk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4" b="13909"/>
          <a:stretch/>
        </p:blipFill>
        <p:spPr bwMode="auto">
          <a:xfrm>
            <a:off x="3423237" y="4793766"/>
            <a:ext cx="3282131" cy="17224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://sch18.oobz.ru/sites/default/files/news/img_20180905_08523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70"/>
          <a:stretch/>
        </p:blipFill>
        <p:spPr bwMode="auto">
          <a:xfrm>
            <a:off x="4826801" y="6697691"/>
            <a:ext cx="2010423" cy="232486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s://sun9-7.userapi.com/c848632/v848632257/18ae74/3W1Qs4LURE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376" y="6102160"/>
            <a:ext cx="2653531" cy="175796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56" y="179512"/>
            <a:ext cx="6172200" cy="1037464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 Мероприятия: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7279489"/>
              </p:ext>
            </p:extLst>
          </p:nvPr>
        </p:nvGraphicFramePr>
        <p:xfrm>
          <a:off x="426203" y="1763688"/>
          <a:ext cx="6192688" cy="28617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92688"/>
              </a:tblGrid>
              <a:tr h="4937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Митинг у мемориала в честь жителей района, не вернувшихся из локальных войн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456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Митинге у мемориала в честь жителей района, не вернувшихся из локальных войн посвящённый трагической дате  со дня смерти Героя РФ Марченко Антона</a:t>
                      </a: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Торжественное мероприятие посвящённое 100-летию присяги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чапаевцев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327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Митинг, посвящённый 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Великой Победе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663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Вальс Победы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663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Победы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663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 № 1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9" name="Picture 5" descr="https://sun9-37.userapi.com/c851524/v851524257/114330/aszaBCp-AAk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5" t="17823" b="20662"/>
          <a:stretch/>
        </p:blipFill>
        <p:spPr bwMode="auto">
          <a:xfrm>
            <a:off x="188640" y="4581537"/>
            <a:ext cx="2214312" cy="214690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s://sun9-15.userapi.com/c851524/v851524257/114240/hzhjfDx85s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36296"/>
            <a:ext cx="2879555" cy="190770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upload.portal.edu-region.ru/resize_cache/11781/caf6c5573c8d64a572d2679bd6ff6adc/iblock/621/6216d0b9b3bf7331215edf1ac1a23728/15eccf7ed630cfba44c85d61ee22210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77083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304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mycdn.me/i?r=AyH4iRPQ2q0otWIFepML2LxRcSvJMtlJfsnfvtpg1yguW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465" y="7023570"/>
            <a:ext cx="2683901" cy="201292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sch18.oobz.ru/sites/default/files/news/b7mi0u-gag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818"/>
          <a:stretch/>
        </p:blipFill>
        <p:spPr bwMode="auto">
          <a:xfrm>
            <a:off x="1077334" y="4141753"/>
            <a:ext cx="4347301" cy="261433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sch18.oobz.ru/sites/default/files/styles/large/public/field/image/img_20190530_095515_hht.jpg?itok=0EPips_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152" y="3091359"/>
            <a:ext cx="1791614" cy="238881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566" y="340604"/>
            <a:ext cx="6172200" cy="1037464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Волонтерское движение </a:t>
            </a:r>
            <a: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"</a:t>
            </a:r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Под флагом добра</a:t>
            </a:r>
            <a: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"</a:t>
            </a:r>
            <a: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C000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</a:br>
            <a:endParaRPr lang="ru-RU" sz="1600" dirty="0">
              <a:solidFill>
                <a:srgbClr val="C000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2033591"/>
              </p:ext>
            </p:extLst>
          </p:nvPr>
        </p:nvGraphicFramePr>
        <p:xfrm>
          <a:off x="396078" y="1619672"/>
          <a:ext cx="6192688" cy="1160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92688"/>
              </a:tblGrid>
              <a:tr h="2960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День  мудрости, добра</a:t>
                      </a: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Всероссийский экологический субботник «Зеленая Россия»</a:t>
                      </a: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Акция  «Чистый берег»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  марафон «Сдай макулатуру – СПАСИ ДЕРЕВО!»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C:\Users\lubov\Documents\районный КОНКУРС Портфолио ВПК\волонтёрство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6" y="0"/>
            <a:ext cx="1808420" cy="104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ch18.oobz.ru/sites/default/files/styles/medium/public/news/419ej503jju.jpg?itok=aTh0Szt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6" y="5936552"/>
            <a:ext cx="1765292" cy="235372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sch18.oobz.ru/sites/default/files/styles/large/public/field/image/img_20190918_184009.jpg?itok=k0I-PH1L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16" y="2915816"/>
            <a:ext cx="1782198" cy="237626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mycdn.me/i?r=AyH4iRPQ2q0otWIFepML2LxRp3tBYgJNjdaqBsPA1msBTw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540" y="6741256"/>
            <a:ext cx="1721431" cy="229524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.mycdn.me/i?r=AyH4iRPQ2q0otWIFepML2LxR1JRv75BoRlkEPG4C1S8BBw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9"/>
          <a:stretch/>
        </p:blipFill>
        <p:spPr bwMode="auto">
          <a:xfrm>
            <a:off x="5003583" y="5448918"/>
            <a:ext cx="1703829" cy="314930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57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45.userapi.com/c851524/v851524257/114272/lvM827f3t0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696" y="2055206"/>
            <a:ext cx="3611893" cy="239287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lubov\Documents\Bluetooth Folder\Митинг 15.02.2019\DSC_07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777148"/>
            <a:ext cx="4452350" cy="294899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pp.userapi.com/c855536/v855536897/26e71/2jPac34cIiY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" t="16036" r="4987" b="5183"/>
          <a:stretch/>
        </p:blipFill>
        <p:spPr bwMode="auto">
          <a:xfrm>
            <a:off x="1358503" y="4139953"/>
            <a:ext cx="4536929" cy="299006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lubov\Documents\Bluetooth Folder\9 мая, день защиты детей\119D7000\DSC_352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5" y="6228184"/>
            <a:ext cx="3887642" cy="257496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lubov\Documents\Bluetooth Folder\9 мая, день защиты детей\119D7000\DSC_346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515" y="6308937"/>
            <a:ext cx="3643807" cy="241345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59041" y="186298"/>
            <a:ext cx="4966304" cy="1600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ЮНАРМЕЙСКИЙ ОТРЯД ВОЕННО-ПАТРИОТИЧЕСКОГО КЛУБА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«ГРАНИЦА»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664" y="7740352"/>
            <a:ext cx="6264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4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1400" dirty="0"/>
          </a:p>
        </p:txBody>
      </p:sp>
      <p:pic>
        <p:nvPicPr>
          <p:cNvPr id="17" name="Содержимое 5" descr="DSC01103.JPG"/>
          <p:cNvPicPr>
            <a:picLocks noChangeAspect="1"/>
          </p:cNvPicPr>
          <p:nvPr/>
        </p:nvPicPr>
        <p:blipFill>
          <a:blip r:embed="rId9" cstate="print">
            <a:lum bright="40000"/>
          </a:blip>
          <a:srcRect/>
          <a:stretch>
            <a:fillRect/>
          </a:stretch>
        </p:blipFill>
        <p:spPr>
          <a:xfrm>
            <a:off x="114385" y="153993"/>
            <a:ext cx="1444657" cy="162315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75336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45.userapi.com/c851524/v851524257/114272/lvM827f3t0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654" y="273641"/>
            <a:ext cx="3862012" cy="255858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lubov\Documents\Bluetooth Folder\Митинг 15.02.2019\DSC_07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02" y="78437"/>
            <a:ext cx="4452350" cy="294899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lubov\Documents\Bluetooth Folder\9 мая, день защиты детей\119D7000\DSC_35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52872"/>
            <a:ext cx="3887642" cy="257496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lubov\Documents\Bluetooth Folder\9 мая, день защиты детей\119D7000\DSC_346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448" y="6691671"/>
            <a:ext cx="3643807" cy="241345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4664" y="7740352"/>
            <a:ext cx="6264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9" y="3020802"/>
            <a:ext cx="4107469" cy="26269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https://pp.userapi.com/c855536/v855536897/26e71/2jPac34cIiY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" t="16036" r="4987" b="5183"/>
          <a:stretch/>
        </p:blipFill>
        <p:spPr bwMode="auto">
          <a:xfrm>
            <a:off x="3312807" y="4568246"/>
            <a:ext cx="3483975" cy="229611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60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910" y="600376"/>
            <a:ext cx="2438012" cy="1615645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Направленность программы</a:t>
            </a:r>
            <a:b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Военно-патриотического 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клуб 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«ГРАНИЦА»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3162" y="179513"/>
            <a:ext cx="4048206" cy="88188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Программа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социально-педагогическую направленность, создаёт условия для социального, культурного и профессионального самоопределения личности обучающихся, обеспечивает целостность процесса психологического, физического, интеллектуального и духовного развития личности ребёнка, служит укреплению психического, физического здоровья детей, осуществляет профилактику асоциального поведения, подготовку обучающихся к службе в рядах Вооружённых Сил РФ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Помимо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теоретических знаний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социально-педагогической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направленности значительное место в программе занимает практическая работа. Таким образом, учащиеся помимо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приобретают практические навыки, необходимые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прохождения службы в рядах Вооруженных Сил России других силовых структурах, а также для поступления в высшие военные образовательные учреждения профессионального образования, приобретение опыта адаптации в коллективе, межличностных отношений и коллективной деятельности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8" y="3936865"/>
            <a:ext cx="2865365" cy="161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72" y="2051720"/>
            <a:ext cx="2700337" cy="200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2" y="6828524"/>
            <a:ext cx="2566507" cy="228557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https://i.mycdn.me/i?r=AyH4iRPQ2q0otWIFepML2LxR8LHEgDzfQucnR8v_4Z67w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90" y="5520580"/>
            <a:ext cx="2518675" cy="188900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00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910" y="600376"/>
            <a:ext cx="2438012" cy="161564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61753" y="251521"/>
            <a:ext cx="3976199" cy="889248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и планирование составлено на основе требований государственной программы «Патриотическое воспитание граждан Российской Федерации на 2016-2020 гг.», утвержденной постановлением Правительства Российской Федерации от 30 декабря 2015 г. № 1493 О государственной программе "Патриотическое воспитание граждан Российской Федерации на 2016 - 2020 годы", федерального закона «О воинской обязанности и военной службе», Федерального закона «О Днях воинской славы (победных днях) России», Общевоинских уставов Вооруженных Сил Российской Федерации, Постановления Правительства РФ от 24 июля 2000 г. N 551" военно-патриотических молодежных и детских объединениях",  учитывает психофизиологические, возрастные особенности воспитанников, опирается на следующие нормативные документы:  </a:t>
            </a:r>
          </a:p>
          <a:p>
            <a:pPr marL="0" indent="0" algn="just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Федеральный закон от 29.12.2012 № 273-ФЗ «Об образовании в Российской Федерации» в редакции от 26.07.2019 года.</a:t>
            </a:r>
          </a:p>
          <a:p>
            <a:pPr marL="0" indent="0" algn="just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Концепция развития дополнительного образования детей  (Распоряжение Правительства РФ от 4.09.2014 №  1726-р). </a:t>
            </a:r>
          </a:p>
          <a:p>
            <a:pPr marL="0" indent="0" algn="just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Постановление Главного государственного санитарного врача  РФ от 04.07.2014 № 41 «Об утверждении СанПиН 2.4.4.3172-14  «Санитарно-эпидемиологические требования к устройству,  содержанию и организации режима работы образовательных  организаций дополнительного  образования детей» </a:t>
            </a:r>
          </a:p>
          <a:p>
            <a:pPr marL="0" indent="0" algn="just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Приказ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29.08.2013 № 1008 «Об  утверждении Порядка организации и осуществления  образовательной деятельности по дополнительным  общеобразовательным программам». </a:t>
            </a:r>
          </a:p>
          <a:p>
            <a:pPr marL="0" indent="0" algn="just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Методические рекомендации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МОиНРФ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проектированию  дополнительных общеразвивающих программ (включая 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 уровневые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программы) от 18.11.2015 г.(№09-3242) </a:t>
            </a:r>
          </a:p>
          <a:p>
            <a:pPr marL="0" indent="0" algn="just">
              <a:buNone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Локальный  акт «Положение о разработке, порядке  утверждения, реализации и корректировки  общеобразовательных программ» </a:t>
            </a:r>
          </a:p>
          <a:p>
            <a:pPr marL="0" indent="0" algn="just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7" descr="https://i.mycdn.me/i?r=AyH4iRPQ2q0otWIFepML2LxRGtTaNOk7LKFiqYXfg2poTQ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9" y="25224"/>
            <a:ext cx="2496037" cy="187220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1" y="3214639"/>
            <a:ext cx="2694018" cy="2020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s://sun9-51.userapi.com/c845124/v845124461/48d0f/lP3pKlB6SV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" r="12207" b="25847"/>
          <a:stretch/>
        </p:blipFill>
        <p:spPr bwMode="auto">
          <a:xfrm flipH="1">
            <a:off x="-42914" y="5139976"/>
            <a:ext cx="2888577" cy="184784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485" y="1331640"/>
            <a:ext cx="2867255" cy="2152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 descr="C:\Users\lubov\Documents\Bluetooth Folder\фото  2019\20190419_10033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0" y="6919074"/>
            <a:ext cx="2667668" cy="200075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51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9" y="364068"/>
            <a:ext cx="3988071" cy="86724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latin typeface="Times New Roman"/>
                <a:ea typeface="Calibri"/>
              </a:rPr>
              <a:t>Цель программы</a:t>
            </a:r>
            <a:r>
              <a:rPr lang="ru-RU" sz="2000" dirty="0">
                <a:latin typeface="Times New Roman"/>
                <a:ea typeface="Calibri"/>
              </a:rPr>
              <a:t> – формирование у подростков знаний, умений и навыков необходимых для прохождения военной </a:t>
            </a:r>
            <a:r>
              <a:rPr lang="ru-RU" sz="2000" dirty="0" smtClean="0">
                <a:latin typeface="Times New Roman"/>
                <a:ea typeface="Calibri"/>
              </a:rPr>
              <a:t>службы</a:t>
            </a:r>
          </a:p>
          <a:p>
            <a:pPr marL="0" indent="0" algn="just">
              <a:buNone/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По уровню освоения материала данная программа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-  базовая. Данная программа дополнительного образования детей направлена на создание военно-патриотического клуба для учащихся 6-11 классов в  котором подростки приобретут нравственные, морально-психологические и физические качества, а также специальные профессиональные знания и умения, необходимые будущему защитнику Отечества, гражданину,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патриоту.</a:t>
            </a:r>
          </a:p>
          <a:p>
            <a:pPr marL="0" indent="0" algn="just">
              <a:buNone/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Адресат программы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Программа рассчитана на детей в возрасте 12 -17 лет</a:t>
            </a:r>
          </a:p>
          <a:p>
            <a:pPr marL="0" indent="0" algn="just">
              <a:buNone/>
            </a:pPr>
            <a:endParaRPr lang="ru-RU" sz="2000" dirty="0" smtClean="0">
              <a:latin typeface="Times New Roman"/>
              <a:ea typeface="Calibri"/>
              <a:cs typeface="Times New Roman"/>
            </a:endParaRPr>
          </a:p>
          <a:p>
            <a:pPr marL="0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Содержимое 5" descr="DSC01103.JPG"/>
          <p:cNvPicPr>
            <a:picLocks noChangeAspect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>
          <a:xfrm>
            <a:off x="620690" y="165757"/>
            <a:ext cx="1444657" cy="1623155"/>
          </a:xfrm>
          <a:prstGeom prst="rect">
            <a:avLst/>
          </a:prstGeom>
          <a:effectLst/>
        </p:spPr>
      </p:pic>
      <p:pic>
        <p:nvPicPr>
          <p:cNvPr id="7" name="Picture 2" descr="E:\159___04\IMG_423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0" r="6865" b="11776"/>
          <a:stretch/>
        </p:blipFill>
        <p:spPr bwMode="auto">
          <a:xfrm>
            <a:off x="-110507" y="4067943"/>
            <a:ext cx="2873306" cy="223081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lubov\Documents\Bluetooth Folder\9 мая, день защиты детей\119D7000\DSC_32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7" y="2123729"/>
            <a:ext cx="2625439" cy="173894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8" y="6298763"/>
            <a:ext cx="2843805" cy="2843806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76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617"/>
            <a:ext cx="6858000" cy="917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469512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lubov\Documents\РАБОТА 2019-20020 уч.год\КРУЖКИ\ВПК Граница\ВПК ГРАНИЦА\Фото и видео НАША ЖИЗНЬ\DSC_33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r="35579"/>
          <a:stretch/>
        </p:blipFill>
        <p:spPr bwMode="auto">
          <a:xfrm>
            <a:off x="2179177" y="6228185"/>
            <a:ext cx="2161448" cy="286163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lubov\Documents\Bluetooth Folder\Митинг 15.02.2019\DSC_087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5" t="17690" r="24407"/>
          <a:stretch/>
        </p:blipFill>
        <p:spPr bwMode="auto">
          <a:xfrm>
            <a:off x="53494" y="323528"/>
            <a:ext cx="2125683" cy="206213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21" y="5329634"/>
            <a:ext cx="1937556" cy="25863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6" t="17779" r="34719" b="9589"/>
          <a:stretch/>
        </p:blipFill>
        <p:spPr bwMode="auto">
          <a:xfrm>
            <a:off x="4437112" y="6012160"/>
            <a:ext cx="2207299" cy="277860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39" r="69974" b="11392"/>
          <a:stretch/>
        </p:blipFill>
        <p:spPr bwMode="auto">
          <a:xfrm>
            <a:off x="199767" y="2699792"/>
            <a:ext cx="1833135" cy="23023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0848" y="179512"/>
            <a:ext cx="4526260" cy="604867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b="1" dirty="0">
                <a:latin typeface="Times New Roman"/>
                <a:ea typeface="Times New Roman"/>
              </a:rPr>
              <a:t>Актуальность - </a:t>
            </a:r>
            <a:r>
              <a:rPr lang="ru-RU" sz="1800" dirty="0">
                <a:latin typeface="Times New Roman"/>
                <a:ea typeface="Times New Roman"/>
              </a:rPr>
              <a:t>сокращение срока военной службы по призыву в Вооруженных Силах Российской Федерации, предопределило возрастание значения военно-профессиональной ориентации и военно-профессионального воспитания допризывников в системе дополнительного образования</a:t>
            </a:r>
            <a:r>
              <a:rPr lang="ru-RU" sz="1800" dirty="0" smtClean="0">
                <a:latin typeface="Times New Roman"/>
                <a:ea typeface="Times New Roman"/>
              </a:rPr>
              <a:t>.</a:t>
            </a:r>
          </a:p>
          <a:p>
            <a:pPr marL="0" indent="0" algn="just">
              <a:buNone/>
            </a:pPr>
            <a:r>
              <a:rPr lang="ru-RU" sz="1800" b="1" dirty="0">
                <a:latin typeface="Times New Roman"/>
                <a:ea typeface="Times New Roman"/>
              </a:rPr>
              <a:t>Новизна Программы</a:t>
            </a:r>
            <a:r>
              <a:rPr lang="ru-RU" sz="1800" dirty="0">
                <a:latin typeface="Times New Roman"/>
                <a:ea typeface="Times New Roman"/>
              </a:rPr>
              <a:t> заключается в том, что максимальное количество времени уделяется для формирования у  подростков именно тех  навыков,  которые необходимы  при прохождении военной службы. Занятия в системе дополнительного образования изолируют подростков от пагубного влияния улицы, а подготовка по программе  способствует развитию физической силы, выносливости, чувства ответственности за порученное дело перед коллективом, которое перерастает в высокое чувство долга перед своим народом, перед Родиной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07980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lubov\Documents\Bluetooth Folder\9 мая, день защиты детей\119D7000\DSC_38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606" y="5302863"/>
            <a:ext cx="3523619" cy="23338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1331640"/>
            <a:ext cx="6172200" cy="2736304"/>
          </a:xfrm>
        </p:spPr>
        <p:txBody>
          <a:bodyPr>
            <a:noAutofit/>
          </a:bodyPr>
          <a:lstStyle/>
          <a:p>
            <a:pPr marL="342900" lvl="0" indent="-342900" algn="l">
              <a:spcBef>
                <a:spcPct val="20000"/>
              </a:spcBef>
            </a:pPr>
            <a:r>
              <a:rPr lang="ru-RU" sz="1800" dirty="0" smtClean="0">
                <a:solidFill>
                  <a:srgbClr val="22222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  <a:b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18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395536"/>
            <a:ext cx="6326460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222222"/>
                </a:solidFill>
                <a:latin typeface="PTSans"/>
              </a:rPr>
              <a:t> </a:t>
            </a:r>
            <a:r>
              <a:rPr lang="ru-RU" sz="1800" b="1" dirty="0">
                <a:solidFill>
                  <a:srgbClr val="C00000"/>
                </a:solidFill>
                <a:latin typeface="Arial Black" panose="020B0A04020102020204" pitchFamily="34" charset="0"/>
                <a:ea typeface="+mj-ea"/>
                <a:cs typeface="+mj-cs"/>
              </a:rPr>
              <a:t> Приоритетные направления работы клуба:</a:t>
            </a:r>
            <a:br>
              <a:rPr lang="ru-RU" sz="1800" b="1" dirty="0">
                <a:solidFill>
                  <a:srgbClr val="C00000"/>
                </a:solidFill>
                <a:latin typeface="Arial Black" panose="020B0A04020102020204" pitchFamily="34" charset="0"/>
                <a:ea typeface="+mj-ea"/>
                <a:cs typeface="+mj-cs"/>
              </a:rPr>
            </a:br>
            <a:r>
              <a:rPr lang="ru-RU" sz="1800" b="1" dirty="0">
                <a:solidFill>
                  <a:srgbClr val="C00000"/>
                </a:solidFill>
                <a:latin typeface="Arial Black" panose="020B0A04020102020204" pitchFamily="34" charset="0"/>
                <a:ea typeface="+mj-ea"/>
                <a:cs typeface="+mj-cs"/>
              </a:rPr>
              <a:t/>
            </a:r>
            <a:br>
              <a:rPr lang="ru-RU" sz="1800" b="1" dirty="0">
                <a:solidFill>
                  <a:srgbClr val="C00000"/>
                </a:solidFill>
                <a:latin typeface="Arial Black" panose="020B0A04020102020204" pitchFamily="34" charset="0"/>
                <a:ea typeface="+mj-ea"/>
                <a:cs typeface="+mj-cs"/>
              </a:rPr>
            </a:br>
            <a: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Дифференцированное обучение в условиях массовой школы. </a:t>
            </a:r>
            <a:b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dirty="0" err="1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Предпрофильная</a:t>
            </a:r>
            <a: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и профильная подготовка учащихся на основе личностно ориентированного обучения. </a:t>
            </a:r>
            <a:b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Воспитание </a:t>
            </a:r>
            <a: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личности школьника, знающего историю и традиции своей семьи и края; </a:t>
            </a:r>
            <a:b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Формирование у подрастающего поколения верности Родине, готовности к служению Отечеству и его защите;</a:t>
            </a:r>
            <a:b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развитие и распространение военно-прикладных видов спорта; </a:t>
            </a:r>
            <a:b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1800" dirty="0" smtClean="0">
              <a:solidFill>
                <a:srgbClr val="222222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Формирование </a:t>
            </a:r>
            <a:r>
              <a:rPr lang="ru-RU" sz="1800" dirty="0">
                <a:solidFill>
                  <a:srgbClr val="22222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здорового образа жизни</a:t>
            </a:r>
            <a:endParaRPr lang="ru-RU" dirty="0">
              <a:solidFill>
                <a:srgbClr val="222222"/>
              </a:solidFill>
              <a:latin typeface="PTSans"/>
            </a:endParaRPr>
          </a:p>
          <a:p>
            <a:pPr marL="0" indent="0">
              <a:buNone/>
            </a:pPr>
            <a:endParaRPr lang="ru-RU" dirty="0" smtClean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lubov\Documents\Bluetooth Folder\ФОТО с телефона\IMG_20180615_07102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961" b="21776"/>
          <a:stretch/>
        </p:blipFill>
        <p:spPr bwMode="auto">
          <a:xfrm>
            <a:off x="850708" y="7284671"/>
            <a:ext cx="5589240" cy="185547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lubov\Documents\Bluetooth Folder\9 мая, день защиты детей\119D7000\DSC_334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8" t="2595" r="6911" b="2938"/>
          <a:stretch/>
        </p:blipFill>
        <p:spPr bwMode="auto">
          <a:xfrm>
            <a:off x="4336276" y="5553248"/>
            <a:ext cx="2356640" cy="183308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lubov\Documents\Bluetooth Folder\9 мая, день защиты детей\119D7000\DSC_348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580113"/>
            <a:ext cx="3007151" cy="19917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86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6876" y="611561"/>
            <a:ext cx="3302124" cy="8532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и сроки программы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занимаются 2 раза в неделю по 2 часа. Общее количество часов в год составляет 136 часов, из них 27 часа аудиторные и практические занятия и 109часов внеаудиторные занятия. Срок реализации программы составляет 1 год.</a:t>
            </a:r>
          </a:p>
          <a:p>
            <a:pPr marL="0" indent="0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организации образовательного процесса.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решения задач программы предусматривает аудиторные и внеаудиторные формы обучения. Аудиторные занятия подразумевают групповые теоретические и тактико-строевые занятия,   на которых обучающиеся овладевают знаниями и вырабатывают практические навыки, необходимые для  военной службы. Количество обучающихся в группе 15 человек.  Внеаудиторные занятия   предусматривают  выездные мероприятия спортивно-массового и культурного характера.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211" y="5220072"/>
            <a:ext cx="267178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lubov\Documents\Bluetooth Folder\ФОТО с телефона\20180426_1059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597" y="2195736"/>
            <a:ext cx="3573016" cy="26797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lubov\Documents\Bluetooth Folder\Митинг 15.02.2019\DSC_08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121" y="251520"/>
            <a:ext cx="3215969" cy="213008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011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ramki-vsem.ru/fon/fon-priroda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7"/>
            <a:ext cx="6858000" cy="915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571803"/>
            <a:ext cx="6172200" cy="799288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работы военно-патриотического клуба </a:t>
            </a:r>
            <a:r>
              <a:rPr lang="ru-RU" sz="20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включает</a:t>
            </a: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следующие направления</a:t>
            </a:r>
            <a:r>
              <a:rPr lang="ru-RU" sz="24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endParaRPr lang="ru-RU" sz="2400" dirty="0" smtClean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sz="2400" dirty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Font typeface="+mj-lt"/>
              <a:buAutoNum type="arabicPeriod"/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Начальную военную подготовку и подготовку по военно-прикладным видам спорта, в том числе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строевой, огневой подготовке, топографии; тактической подготовке; </a:t>
            </a:r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 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подготовке; ознакомление с Уставами вооруженных сил; рукопашный бой; школа безопасности, навыки защиты от оружия массового поражения.  </a:t>
            </a:r>
          </a:p>
          <a:p>
            <a:pPr lvl="0" algn="just">
              <a:buFont typeface="+mj-lt"/>
              <a:buAutoNum type="arabicPeriod"/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воспитание: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ознакомление с историей Вооруженных сил России, поисково-исследовательская работа в соответствии с планом работы школьного </a:t>
            </a:r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музея, 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встреч с ветеранами Великой Отечественной войны, с воинами-интернационалистами; просмотр кинофильмов о Вооруженных силах РФ, познавательные игры, конкурсы на военно-патриотическую тему. </a:t>
            </a:r>
          </a:p>
          <a:p>
            <a:pPr lvl="0" algn="just">
              <a:buFont typeface="+mj-lt"/>
              <a:buAutoNum type="arabicPeriod"/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военной службе 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оборонно-спортивные мероприятия, юнармейский отряд, 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допризывника и т.д</a:t>
            </a:r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13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091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</TotalTime>
  <Words>807</Words>
  <Application>Microsoft Office PowerPoint</Application>
  <PresentationFormat>Экран (4:3)</PresentationFormat>
  <Paragraphs>69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    Муниципальное общеобразовательное  бюджетное учреждение  «Красногвардейская средняя общеобразовательная школа  имени Героя Российской Федерации   Марченко Антона Александровича» Дополнительная общеобразовательная общеразвивающая программа социально-педагогической направленности ВПК «ГРАНИЦА»    </vt:lpstr>
      <vt:lpstr>Презентация PowerPoint</vt:lpstr>
      <vt:lpstr>Направленность программы Военно-патриотического клуб «ГРАНИЦА»  </vt:lpstr>
      <vt:lpstr>Презентация PowerPoint</vt:lpstr>
      <vt:lpstr>Презентация PowerPoint</vt:lpstr>
      <vt:lpstr> </vt:lpstr>
      <vt:lpstr>.  </vt:lpstr>
      <vt:lpstr>Презентация PowerPoint</vt:lpstr>
      <vt:lpstr>Презентация PowerPoint</vt:lpstr>
      <vt:lpstr>Начальная военная подготовка и подготовка по военно-прикладным видам спорта</vt:lpstr>
      <vt:lpstr>Патриотическое воспитание</vt:lpstr>
      <vt:lpstr>Подготовка к военной службе</vt:lpstr>
      <vt:lpstr>Мероприятия в рамках направления, в которых принимают участие обучающиеся:</vt:lpstr>
      <vt:lpstr>Презентация PowerPoint</vt:lpstr>
      <vt:lpstr>Презентация PowerPoint</vt:lpstr>
      <vt:lpstr>Презентация PowerPoint</vt:lpstr>
      <vt:lpstr>Презентация PowerPoint</vt:lpstr>
      <vt:lpstr> Мероприятия:</vt:lpstr>
      <vt:lpstr>Волонтерское движение  "Под флагом добра"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lubov</dc:creator>
  <cp:lastModifiedBy>lubov</cp:lastModifiedBy>
  <cp:revision>100</cp:revision>
  <dcterms:created xsi:type="dcterms:W3CDTF">2019-11-04T14:54:53Z</dcterms:created>
  <dcterms:modified xsi:type="dcterms:W3CDTF">2020-05-11T17:10:33Z</dcterms:modified>
</cp:coreProperties>
</file>