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9" r:id="rId10"/>
    <p:sldId id="263" r:id="rId11"/>
    <p:sldId id="270" r:id="rId12"/>
    <p:sldId id="264" r:id="rId13"/>
    <p:sldId id="271" r:id="rId14"/>
    <p:sldId id="272" r:id="rId15"/>
    <p:sldId id="265" r:id="rId16"/>
    <p:sldId id="273" r:id="rId17"/>
    <p:sldId id="266" r:id="rId18"/>
    <p:sldId id="267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маме\Новая папк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628233"/>
            <a:ext cx="770485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 опыта работы классного руководителя по гражданско -патриотическому воспитанию 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младших школьников 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688" y="4509120"/>
            <a:ext cx="604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4525286"/>
            <a:ext cx="662473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Сенютиной Наталии Сергеевны </a:t>
            </a:r>
          </a:p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МОБУ Староалександровская ООШ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3198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\Desktop\маме\Новая папк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620688"/>
            <a:ext cx="77048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Arial Black" panose="020B0A04020102020204" pitchFamily="34" charset="0"/>
              </a:rPr>
              <a:t>Воспитание уважения к старшим, к людям труда </a:t>
            </a: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7171" name="Picture 3" descr="F:\гражданско патриотическое\DSC009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96752"/>
            <a:ext cx="4312631" cy="323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F:\гражданско патриотическое\духовно-нравственное\DSC007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044" y="3645024"/>
            <a:ext cx="3961989" cy="2971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56000" y="4637290"/>
            <a:ext cx="3216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anose="020B0A04020102020204" pitchFamily="34" charset="0"/>
              </a:rPr>
              <a:t>Праздник ко дню пожилого человека</a:t>
            </a:r>
            <a:endParaRPr lang="ru-RU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88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1\Desktop\маме\Новая папк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litcey.ru/pars_docs/refs/41/40661/40661_html_m402e9d1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74" r="5700"/>
          <a:stretch/>
        </p:blipFill>
        <p:spPr bwMode="auto">
          <a:xfrm>
            <a:off x="971600" y="332656"/>
            <a:ext cx="471400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3752165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Утренник «Обычаи и традиции русского народа»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4341" name="Picture 5" descr="C:\Users\1\Desktop\маме\Новая папка (2)\IMG_20181024_1046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38292"/>
            <a:ext cx="4212077" cy="3159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50086" y="2243381"/>
            <a:ext cx="29212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anose="020B0A04020102020204" pitchFamily="34" charset="0"/>
              </a:rPr>
              <a:t>Знакомство со старинными предметами русского быта</a:t>
            </a:r>
            <a:endParaRPr lang="ru-RU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9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\Desktop\маме\Новая папк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7704" y="476672"/>
            <a:ext cx="56044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Arial Black" panose="020B0A04020102020204" pitchFamily="34" charset="0"/>
              </a:rPr>
              <a:t>Любовь к родной природе 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3" descr="F:\экологическое\IMG_20180323_1249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913" y="999892"/>
            <a:ext cx="3366375" cy="448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F:\экологическое\комушки 01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27"/>
          <a:stretch/>
        </p:blipFill>
        <p:spPr bwMode="auto">
          <a:xfrm>
            <a:off x="1116179" y="3717032"/>
            <a:ext cx="4808290" cy="275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6179" y="2920975"/>
            <a:ext cx="32397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Акция «Помоги птицам»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56176" y="5466540"/>
            <a:ext cx="2232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 Black" panose="020B0A04020102020204" pitchFamily="34" charset="0"/>
              </a:rPr>
              <a:t>Акция «</a:t>
            </a:r>
            <a:r>
              <a:rPr lang="ru-RU" sz="2000" b="1" dirty="0">
                <a:latin typeface="Arial Black" panose="020B0A04020102020204" pitchFamily="34" charset="0"/>
              </a:rPr>
              <a:t>В</a:t>
            </a:r>
            <a:r>
              <a:rPr lang="ru-RU" sz="2000" b="1" dirty="0" smtClean="0">
                <a:latin typeface="Arial Black" panose="020B0A04020102020204" pitchFamily="34" charset="0"/>
              </a:rPr>
              <a:t>стречаем гостей»</a:t>
            </a:r>
            <a:endParaRPr lang="ru-RU" sz="20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8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1\Desktop\маме\Новая папк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F:\экологическое\IMG_20180323_09372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39" b="32419"/>
          <a:stretch/>
        </p:blipFill>
        <p:spPr bwMode="auto">
          <a:xfrm>
            <a:off x="971600" y="476672"/>
            <a:ext cx="4705316" cy="3070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1142" y="3861048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anose="020B0A04020102020204" pitchFamily="34" charset="0"/>
              </a:rPr>
              <a:t>«День птиц»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15364" name="Picture 4" descr="F:\трудовое воспитание\DSC016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590" y="3547124"/>
            <a:ext cx="4187957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56176" y="2721114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anose="020B0A04020102020204" pitchFamily="34" charset="0"/>
              </a:rPr>
              <a:t>«</a:t>
            </a:r>
            <a:r>
              <a:rPr lang="ru-RU" sz="2000" b="1" dirty="0" smtClean="0">
                <a:latin typeface="Arial Black" panose="020B0A04020102020204" pitchFamily="34" charset="0"/>
              </a:rPr>
              <a:t>Операция чистый двор»</a:t>
            </a:r>
            <a:endParaRPr lang="ru-RU" sz="20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78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1\Desktop\маме\Новая папк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9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17779" y="421401"/>
            <a:ext cx="39084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Моя Родина - Россия </a:t>
            </a:r>
            <a:endParaRPr lang="ru-RU" sz="24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83066"/>
            <a:ext cx="2696455" cy="3641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497" y="2995753"/>
            <a:ext cx="2729017" cy="361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383" y="816706"/>
            <a:ext cx="2717335" cy="360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845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1\Desktop\маме\Новая папк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16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F:\гражданско патриотическое\IMG_20171104_1416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573016"/>
            <a:ext cx="5563350" cy="31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1" descr="G:\я\жанна в\P107087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08"/>
          <a:stretch/>
        </p:blipFill>
        <p:spPr bwMode="auto">
          <a:xfrm>
            <a:off x="755576" y="357624"/>
            <a:ext cx="3816424" cy="3248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2" y="3962468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Экскурсия в музей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2408219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Информационный классный час «День народного единства»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10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1\Desktop\маме\Новая папк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1\Desktop\маме\Новая папка (2)\IMG_20181026_0954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476672"/>
            <a:ext cx="393643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3429000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Классный час «Россия – многонациональная страна»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7412" name="Picture 4" descr="F:\гражданско патриотическое\DSC025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73016"/>
            <a:ext cx="4466058" cy="297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52120" y="2812013"/>
            <a:ext cx="29538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Уборка территории у обелиска </a:t>
            </a:r>
            <a:r>
              <a:rPr lang="ru-RU" dirty="0">
                <a:latin typeface="Arial Black" panose="020B0A04020102020204" pitchFamily="34" charset="0"/>
              </a:rPr>
              <a:t>С</a:t>
            </a:r>
            <a:r>
              <a:rPr lang="ru-RU" dirty="0" smtClean="0">
                <a:latin typeface="Arial Black" panose="020B0A04020102020204" pitchFamily="34" charset="0"/>
              </a:rPr>
              <a:t>лавы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36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1\Desktop\маме\Новая папк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7704" y="459430"/>
            <a:ext cx="58576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Arial Black" panose="020B0A04020102020204" pitchFamily="34" charset="0"/>
              </a:rPr>
              <a:t>Человек – защитник своего Отечества </a:t>
            </a: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43" name="Picture 3" descr="C:\Users\1\Desktop\маме\Новая папка\stupino_pobeda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167" y="3421538"/>
            <a:ext cx="4476742" cy="317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1\Desktop\маме\Новая папка\sam_268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866645"/>
            <a:ext cx="438905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1\Desktop\маме\Новая папка\щит1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263" y="1092014"/>
            <a:ext cx="3024689" cy="2121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1\Desktop\маме\Новая папка\80758148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322" y="3827636"/>
            <a:ext cx="1944216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018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\Desktop\маме\Новая папк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F:\гражданско патриотическое\IMG_20180509_1042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4664"/>
            <a:ext cx="4196063" cy="314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3717032"/>
            <a:ext cx="39800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Участие в митинге ко Дню Победы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6096" y="2636912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Конкурс патриотической песни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1270" name="Picture 6" descr="F:\гражданско патриотическое\IMG_20180203_11105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9" r="12953" b="9264"/>
          <a:stretch/>
        </p:blipFill>
        <p:spPr bwMode="auto">
          <a:xfrm>
            <a:off x="4860032" y="3550346"/>
            <a:ext cx="3932614" cy="305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372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1\Desktop\маме\Новая папк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5" descr="http://7school7.ucoz.ru/DNEVNIK_OLIMPI/P10305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2656"/>
            <a:ext cx="3908310" cy="2931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4718" y="3422073"/>
            <a:ext cx="2972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А ну-ка мальчики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8436" name="Picture 4" descr="http://koffkindom.ru/wp-content/uploads/2017/01/vystavka-risunko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63889"/>
            <a:ext cx="4464496" cy="334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36095" y="2204864"/>
            <a:ext cx="3384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Конкурс рисунков «Мы славим Вас защитники Отчизны»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83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маме\Новая папк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692696"/>
            <a:ext cx="720080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 </a:t>
            </a:r>
            <a:r>
              <a:rPr lang="ru-RU" sz="1600" dirty="0">
                <a:latin typeface="Arial Black" panose="020B0A04020102020204" pitchFamily="34" charset="0"/>
              </a:rPr>
              <a:t>У педагога есть трудная, но очень важная миссия - быть </a:t>
            </a:r>
            <a:r>
              <a:rPr lang="ru-RU" sz="1600" dirty="0">
                <a:solidFill>
                  <a:srgbClr val="FF0000"/>
                </a:solidFill>
                <a:latin typeface="Arial Black" panose="020B0A04020102020204" pitchFamily="34" charset="0"/>
              </a:rPr>
              <a:t>классным руководителем</a:t>
            </a:r>
            <a:r>
              <a:rPr lang="ru-RU" sz="1600" dirty="0" smtClean="0">
                <a:latin typeface="Arial Black" panose="020B0A04020102020204" pitchFamily="34" charset="0"/>
              </a:rPr>
              <a:t>.</a:t>
            </a:r>
          </a:p>
          <a:p>
            <a:pPr algn="just"/>
            <a:endParaRPr lang="ru-RU" sz="1600" dirty="0" smtClean="0">
              <a:latin typeface="Arial Black" panose="020B0A04020102020204" pitchFamily="34" charset="0"/>
            </a:endParaRPr>
          </a:p>
          <a:p>
            <a:pPr algn="just"/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ru-RU" sz="1600" dirty="0">
                <a:latin typeface="Arial Black" panose="020B0A04020102020204" pitchFamily="34" charset="0"/>
              </a:rPr>
              <a:t>Одни считают ее дополнением к своей преподавательской работе, другие - наоборот, самой главной. 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pPr algn="just"/>
            <a:endParaRPr lang="ru-RU" sz="1600" dirty="0">
              <a:latin typeface="Arial Black" panose="020B0A04020102020204" pitchFamily="34" charset="0"/>
            </a:endParaRPr>
          </a:p>
          <a:p>
            <a:pPr algn="just"/>
            <a:r>
              <a:rPr lang="ru-RU" sz="1600" dirty="0" smtClean="0">
                <a:latin typeface="Arial Black" panose="020B0A04020102020204" pitchFamily="34" charset="0"/>
              </a:rPr>
              <a:t>Класс представляет собой систему, которая помогает реализовать заботу о социальном благополучии детей, решать проблему их досуга, сплачивать коллектив, формировать соответствующую эмоциональную атмосферу. </a:t>
            </a:r>
            <a:endParaRPr lang="ru-RU" sz="1600" dirty="0">
              <a:latin typeface="Arial Black" panose="020B0A04020102020204" pitchFamily="34" charset="0"/>
            </a:endParaRPr>
          </a:p>
        </p:txBody>
      </p:sp>
      <p:pic>
        <p:nvPicPr>
          <p:cNvPr id="1027" name="Picture 3" descr="F:\для визитки\DSCN30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1" y="3215207"/>
            <a:ext cx="4403980" cy="3302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3906982"/>
            <a:ext cx="27363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Организатором деятельности учеников в классе, координатором воздействий был и остается 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классный руководитель.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94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1\Desktop\маме\Новая папк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42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332656"/>
            <a:ext cx="7200800" cy="295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latin typeface="Arial Black" panose="020B0A04020102020204" pitchFamily="34" charset="0"/>
              </a:rPr>
              <a:t>Тот любит горячо 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Родину</a:t>
            </a:r>
            <a:r>
              <a:rPr lang="ru-RU" dirty="0">
                <a:latin typeface="Arial Black" panose="020B0A04020102020204" pitchFamily="34" charset="0"/>
              </a:rPr>
              <a:t>, кто уже с детских лет стремится практическими делами внести свой вклад в её укрепление, могущество, рассвет. </a:t>
            </a:r>
            <a:endParaRPr lang="ru-RU" dirty="0" smtClean="0">
              <a:latin typeface="Arial Black" panose="020B0A040201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dirty="0">
                <a:latin typeface="Arial Black" panose="020B0A04020102020204" pitchFamily="34" charset="0"/>
              </a:rPr>
              <a:t>И мы должны убеждать детей в том, что 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патриотический долг </a:t>
            </a:r>
            <a:r>
              <a:rPr lang="ru-RU" dirty="0">
                <a:latin typeface="Arial Black" panose="020B0A04020102020204" pitchFamily="34" charset="0"/>
              </a:rPr>
              <a:t>выполняется всюду: не только на войне, но и в труде, учёбе, в бережном отношении к природе.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9460" name="Picture 4" descr="http://old.laplandiya.org/uploads/news/20170301/news-20170301-2020-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852936"/>
            <a:ext cx="5369849" cy="3669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18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маме\Новая папк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764704"/>
            <a:ext cx="77048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Основным кредо </a:t>
            </a:r>
            <a:r>
              <a:rPr lang="ru-RU" sz="2000" dirty="0">
                <a:latin typeface="Arial Black" panose="020B0A04020102020204" pitchFamily="34" charset="0"/>
              </a:rPr>
              <a:t>в воспитании  гражданско- патриотических чувств считаю слова Сухомлинского: </a:t>
            </a:r>
            <a:endParaRPr lang="ru-RU" sz="2000" dirty="0" smtClean="0">
              <a:latin typeface="Arial Black" panose="020B0A04020102020204" pitchFamily="34" charset="0"/>
            </a:endParaRPr>
          </a:p>
          <a:p>
            <a:pPr algn="ctr"/>
            <a:endParaRPr lang="ru-RU" sz="2000" dirty="0" smtClean="0">
              <a:latin typeface="Arial Black" panose="020B0A04020102020204" pitchFamily="34" charset="0"/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«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Есть вещи, которые ни с чем невозможно, ни сопоставить, ни сравнить. </a:t>
            </a:r>
            <a:endParaRPr lang="ru-RU" sz="20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Это 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Родина, Отечество, сыновья верность, преданность той земле, где ты родился, осмыслил сам себя».</a:t>
            </a:r>
          </a:p>
        </p:txBody>
      </p:sp>
      <p:pic>
        <p:nvPicPr>
          <p:cNvPr id="2052" name="Picture 4" descr="https://domodsch2.edumsko.ru/uploads/2000/1510/section/259815/folder/foto/2014-2015/novosti/mai/dsc0047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641625"/>
            <a:ext cx="4443668" cy="295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42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маме\Новая папк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8" y="1132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548680"/>
            <a:ext cx="698477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Основная цель</a:t>
            </a:r>
            <a:endParaRPr lang="ru-RU" sz="20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Arial Black" panose="020B0A04020102020204" pitchFamily="34" charset="0"/>
              </a:rPr>
              <a:t>формирование </a:t>
            </a:r>
            <a:r>
              <a:rPr lang="ru-RU" sz="2000" dirty="0">
                <a:latin typeface="Arial Black" panose="020B0A04020102020204" pitchFamily="34" charset="0"/>
              </a:rPr>
              <a:t>у подрастающего </a:t>
            </a:r>
            <a:r>
              <a:rPr lang="ru-RU" sz="2000" dirty="0" smtClean="0">
                <a:latin typeface="Arial Black" panose="020B0A04020102020204" pitchFamily="34" charset="0"/>
              </a:rPr>
              <a:t>поколения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 Black" panose="020B0A04020102020204" pitchFamily="34" charset="0"/>
              </a:rPr>
              <a:t> </a:t>
            </a:r>
            <a:r>
              <a:rPr lang="ru-RU" sz="2000" dirty="0">
                <a:latin typeface="Arial Black" panose="020B0A04020102020204" pitchFamily="34" charset="0"/>
              </a:rPr>
              <a:t>любви к Родине, к родному </a:t>
            </a:r>
            <a:r>
              <a:rPr lang="ru-RU" sz="2000" dirty="0" smtClean="0">
                <a:latin typeface="Arial Black" panose="020B0A04020102020204" pitchFamily="34" charset="0"/>
              </a:rPr>
              <a:t>краю;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 Black" panose="020B0A04020102020204" pitchFamily="34" charset="0"/>
              </a:rPr>
              <a:t>бережного </a:t>
            </a:r>
            <a:r>
              <a:rPr lang="ru-RU" sz="2000" dirty="0">
                <a:latin typeface="Arial Black" panose="020B0A04020102020204" pitchFamily="34" charset="0"/>
              </a:rPr>
              <a:t>отношения к народным традициям, </a:t>
            </a:r>
            <a:r>
              <a:rPr lang="ru-RU" sz="2000" dirty="0" smtClean="0">
                <a:latin typeface="Arial Black" panose="020B0A04020102020204" pitchFamily="34" charset="0"/>
              </a:rPr>
              <a:t>обычаям;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 Black" panose="020B0A04020102020204" pitchFamily="34" charset="0"/>
              </a:rPr>
              <a:t>уважения </a:t>
            </a:r>
            <a:r>
              <a:rPr lang="ru-RU" sz="2000" dirty="0">
                <a:latin typeface="Arial Black" panose="020B0A04020102020204" pitchFamily="34" charset="0"/>
              </a:rPr>
              <a:t>к историческому прошлому </a:t>
            </a:r>
            <a:r>
              <a:rPr lang="ru-RU" sz="2000" dirty="0" smtClean="0">
                <a:latin typeface="Arial Black" panose="020B0A04020102020204" pitchFamily="34" charset="0"/>
              </a:rPr>
              <a:t>страны;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 Black" panose="020B0A04020102020204" pitchFamily="34" charset="0"/>
              </a:rPr>
              <a:t>воспитание </a:t>
            </a:r>
            <a:r>
              <a:rPr lang="ru-RU" sz="2000" dirty="0">
                <a:latin typeface="Arial Black" panose="020B0A04020102020204" pitchFamily="34" charset="0"/>
              </a:rPr>
              <a:t>у детей </a:t>
            </a:r>
            <a:r>
              <a:rPr lang="ru-RU" sz="2000" dirty="0" smtClean="0">
                <a:latin typeface="Arial Black" panose="020B0A04020102020204" pitchFamily="34" charset="0"/>
              </a:rPr>
              <a:t>патриотизма;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 Black" panose="020B0A04020102020204" pitchFamily="34" charset="0"/>
              </a:rPr>
              <a:t>формирование 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Arial Black" panose="020B0A04020102020204" pitchFamily="34" charset="0"/>
              </a:rPr>
              <a:t>гражданских позиций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3075" name="Picture 3" descr="C:\Users\1\Desktop\маме\Новая папка\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118953"/>
            <a:ext cx="3312368" cy="2526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12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маме\Новая папк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50535" y="166568"/>
            <a:ext cx="7812868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Задачи </a:t>
            </a:r>
          </a:p>
          <a:p>
            <a:pPr algn="ctr"/>
            <a:endParaRPr lang="ru-RU" sz="20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1. </a:t>
            </a:r>
            <a:r>
              <a:rPr lang="ru-RU" dirty="0" smtClean="0">
                <a:latin typeface="Arial Black" panose="020B0A04020102020204" pitchFamily="34" charset="0"/>
              </a:rPr>
              <a:t>Формирование </a:t>
            </a:r>
            <a:r>
              <a:rPr lang="ru-RU" dirty="0">
                <a:latin typeface="Arial Black" panose="020B0A04020102020204" pitchFamily="34" charset="0"/>
              </a:rPr>
              <a:t>черт характера, которые помогут ребенку стать человеком и 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>
                <a:latin typeface="Arial Black" panose="020B0A04020102020204" pitchFamily="34" charset="0"/>
              </a:rPr>
              <a:t>гражданином своей </a:t>
            </a:r>
            <a:r>
              <a:rPr lang="ru-RU" dirty="0" smtClean="0">
                <a:latin typeface="Arial Black" panose="020B0A04020102020204" pitchFamily="34" charset="0"/>
              </a:rPr>
              <a:t>страны</a:t>
            </a:r>
          </a:p>
          <a:p>
            <a:pPr algn="just"/>
            <a:endParaRPr lang="ru-RU" dirty="0">
              <a:latin typeface="Arial Black" panose="020B0A04020102020204" pitchFamily="34" charset="0"/>
            </a:endParaRPr>
          </a:p>
          <a:p>
            <a:pPr algn="just"/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2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 </a:t>
            </a:r>
            <a:r>
              <a:rPr lang="ru-RU" dirty="0" smtClean="0">
                <a:latin typeface="Arial Black" panose="020B0A04020102020204" pitchFamily="34" charset="0"/>
              </a:rPr>
              <a:t>Углубление </a:t>
            </a:r>
            <a:r>
              <a:rPr lang="ru-RU" dirty="0">
                <a:latin typeface="Arial Black" panose="020B0A04020102020204" pitchFamily="34" charset="0"/>
              </a:rPr>
              <a:t>знаний о Родине, своем родном крае, месте </a:t>
            </a:r>
            <a:r>
              <a:rPr lang="ru-RU" dirty="0" smtClean="0">
                <a:latin typeface="Arial Black" panose="020B0A04020102020204" pitchFamily="34" charset="0"/>
              </a:rPr>
              <a:t>рождения</a:t>
            </a:r>
          </a:p>
          <a:p>
            <a:pPr algn="just"/>
            <a:endParaRPr lang="ru-RU" dirty="0">
              <a:latin typeface="Arial Black" panose="020B0A04020102020204" pitchFamily="34" charset="0"/>
            </a:endParaRPr>
          </a:p>
          <a:p>
            <a:pPr algn="just"/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3. </a:t>
            </a:r>
            <a:r>
              <a:rPr lang="ru-RU" dirty="0">
                <a:latin typeface="Arial Black" panose="020B0A04020102020204" pitchFamily="34" charset="0"/>
              </a:rPr>
              <a:t>Пробуждать желания знакомиться с историей своей </a:t>
            </a:r>
            <a:r>
              <a:rPr lang="ru-RU" dirty="0" smtClean="0">
                <a:latin typeface="Arial Black" panose="020B0A04020102020204" pitchFamily="34" charset="0"/>
              </a:rPr>
              <a:t>семьи</a:t>
            </a:r>
          </a:p>
          <a:p>
            <a:pPr algn="just"/>
            <a:endParaRPr lang="ru-RU" dirty="0">
              <a:latin typeface="Arial Black" panose="020B0A04020102020204" pitchFamily="34" charset="0"/>
            </a:endParaRPr>
          </a:p>
          <a:p>
            <a:pPr algn="just"/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4. </a:t>
            </a:r>
            <a:r>
              <a:rPr lang="ru-RU" dirty="0" smtClean="0">
                <a:latin typeface="Arial Black" panose="020B0A04020102020204" pitchFamily="34" charset="0"/>
              </a:rPr>
              <a:t>Углубление </a:t>
            </a:r>
            <a:r>
              <a:rPr lang="ru-RU" dirty="0">
                <a:latin typeface="Arial Black" panose="020B0A04020102020204" pitchFamily="34" charset="0"/>
              </a:rPr>
              <a:t>знаний об истории, традициях, культуре,  святынях </a:t>
            </a:r>
            <a:r>
              <a:rPr lang="ru-RU" dirty="0" smtClean="0">
                <a:latin typeface="Arial Black" panose="020B0A04020102020204" pitchFamily="34" charset="0"/>
              </a:rPr>
              <a:t>России</a:t>
            </a:r>
          </a:p>
          <a:p>
            <a:pPr algn="just"/>
            <a:endParaRPr lang="ru-RU" dirty="0">
              <a:latin typeface="Arial Black" panose="020B0A04020102020204" pitchFamily="34" charset="0"/>
            </a:endParaRPr>
          </a:p>
          <a:p>
            <a:pPr algn="just"/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5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 </a:t>
            </a:r>
            <a:r>
              <a:rPr lang="ru-RU" dirty="0" smtClean="0">
                <a:latin typeface="Arial Black" panose="020B0A04020102020204" pitchFamily="34" charset="0"/>
              </a:rPr>
              <a:t>Воспитание </a:t>
            </a:r>
            <a:r>
              <a:rPr lang="ru-RU" dirty="0">
                <a:latin typeface="Arial Black" panose="020B0A04020102020204" pitchFamily="34" charset="0"/>
              </a:rPr>
              <a:t>уважения к защитникам </a:t>
            </a:r>
            <a:r>
              <a:rPr lang="ru-RU" dirty="0" smtClean="0">
                <a:latin typeface="Arial Black" panose="020B0A04020102020204" pitchFamily="34" charset="0"/>
              </a:rPr>
              <a:t>Отечества</a:t>
            </a:r>
          </a:p>
          <a:p>
            <a:pPr algn="just"/>
            <a:endParaRPr lang="ru-RU" dirty="0">
              <a:latin typeface="Arial Black" panose="020B0A04020102020204" pitchFamily="34" charset="0"/>
            </a:endParaRPr>
          </a:p>
          <a:p>
            <a:pPr algn="just"/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6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 </a:t>
            </a:r>
            <a:r>
              <a:rPr lang="ru-RU" dirty="0" smtClean="0">
                <a:latin typeface="Arial Black" panose="020B0A04020102020204" pitchFamily="34" charset="0"/>
              </a:rPr>
              <a:t>Воспитание </a:t>
            </a:r>
            <a:r>
              <a:rPr lang="ru-RU" dirty="0">
                <a:latin typeface="Arial Black" panose="020B0A04020102020204" pitchFamily="34" charset="0"/>
              </a:rPr>
              <a:t>преданности Отчизне, готовности к защите Родины, верности    боевым и трудовым традициям старшего </a:t>
            </a:r>
            <a:r>
              <a:rPr lang="ru-RU" dirty="0" smtClean="0">
                <a:latin typeface="Arial Black" panose="020B0A04020102020204" pitchFamily="34" charset="0"/>
              </a:rPr>
              <a:t>поколения</a:t>
            </a:r>
            <a:endParaRPr lang="ru-RU" dirty="0">
              <a:latin typeface="Arial Black" panose="020B0A04020102020204" pitchFamily="34" charset="0"/>
            </a:endParaRPr>
          </a:p>
          <a:p>
            <a:pPr algn="just"/>
            <a:endParaRPr lang="ru-RU" dirty="0">
              <a:latin typeface="Arial Black" panose="020B0A04020102020204" pitchFamily="34" charset="0"/>
            </a:endParaRPr>
          </a:p>
          <a:p>
            <a:pPr algn="just"/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7. </a:t>
            </a:r>
            <a:r>
              <a:rPr lang="ru-RU" dirty="0">
                <a:latin typeface="Arial Black" panose="020B0A04020102020204" pitchFamily="34" charset="0"/>
              </a:rPr>
              <a:t>Развивать желание быть полезным в семье, школе, своему народу, участвовать в общественно-полезном </a:t>
            </a:r>
            <a:r>
              <a:rPr lang="ru-RU" dirty="0" smtClean="0">
                <a:latin typeface="Arial Black" panose="020B0A04020102020204" pitchFamily="34" charset="0"/>
              </a:rPr>
              <a:t>труде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78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маме\Новая папк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9" y="-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47863" y="151179"/>
            <a:ext cx="748883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Ф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ормы работы:</a:t>
            </a:r>
          </a:p>
          <a:p>
            <a:endParaRPr lang="ru-RU" sz="2000" dirty="0">
              <a:latin typeface="Arial Black" panose="020B0A040201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Arial Black" panose="020B0A04020102020204" pitchFamily="34" charset="0"/>
              </a:rPr>
              <a:t>Тематические </a:t>
            </a:r>
            <a:r>
              <a:rPr lang="ru-RU" sz="2000" dirty="0">
                <a:latin typeface="Arial Black" panose="020B0A04020102020204" pitchFamily="34" charset="0"/>
              </a:rPr>
              <a:t>классные </a:t>
            </a:r>
            <a:r>
              <a:rPr lang="ru-RU" sz="2000" dirty="0" smtClean="0">
                <a:latin typeface="Arial Black" panose="020B0A04020102020204" pitchFamily="34" charset="0"/>
              </a:rPr>
              <a:t>часы</a:t>
            </a:r>
          </a:p>
          <a:p>
            <a:endParaRPr lang="ru-RU" sz="2000" dirty="0">
              <a:latin typeface="Arial Black" panose="020B0A040201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Arial Black" panose="020B0A04020102020204" pitchFamily="34" charset="0"/>
              </a:rPr>
              <a:t>Ведение </a:t>
            </a:r>
            <a:r>
              <a:rPr lang="ru-RU" sz="2000" dirty="0">
                <a:latin typeface="Arial Black" panose="020B0A04020102020204" pitchFamily="34" charset="0"/>
              </a:rPr>
              <a:t>курса «Окружающий мир» 1-4 </a:t>
            </a:r>
            <a:r>
              <a:rPr lang="ru-RU" sz="2000" dirty="0" err="1" smtClean="0">
                <a:latin typeface="Arial Black" panose="020B0A04020102020204" pitchFamily="34" charset="0"/>
              </a:rPr>
              <a:t>кл</a:t>
            </a:r>
            <a:r>
              <a:rPr lang="ru-RU" sz="2000" dirty="0" smtClean="0">
                <a:latin typeface="Arial Black" panose="020B0A04020102020204" pitchFamily="34" charset="0"/>
              </a:rPr>
              <a:t> </a:t>
            </a:r>
          </a:p>
          <a:p>
            <a:endParaRPr lang="ru-RU" sz="2000" dirty="0">
              <a:latin typeface="Arial Black" panose="020B0A040201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Arial Black" panose="020B0A04020102020204" pitchFamily="34" charset="0"/>
              </a:rPr>
              <a:t>Изучение </a:t>
            </a:r>
            <a:r>
              <a:rPr lang="ru-RU" sz="2000" dirty="0">
                <a:latin typeface="Arial Black" panose="020B0A04020102020204" pitchFamily="34" charset="0"/>
              </a:rPr>
              <a:t>истории своей семьи, семейных </a:t>
            </a:r>
            <a:r>
              <a:rPr lang="ru-RU" sz="2000" dirty="0" smtClean="0">
                <a:latin typeface="Arial Black" panose="020B0A04020102020204" pitchFamily="34" charset="0"/>
              </a:rPr>
              <a:t>традиций</a:t>
            </a:r>
          </a:p>
          <a:p>
            <a:endParaRPr lang="ru-RU" sz="2000" dirty="0">
              <a:latin typeface="Arial Black" panose="020B0A040201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Arial Black" panose="020B0A04020102020204" pitchFamily="34" charset="0"/>
              </a:rPr>
              <a:t>Изучение </a:t>
            </a:r>
            <a:r>
              <a:rPr lang="ru-RU" sz="2000" dirty="0">
                <a:latin typeface="Arial Black" panose="020B0A04020102020204" pitchFamily="34" charset="0"/>
              </a:rPr>
              <a:t>народных традиций и </a:t>
            </a:r>
            <a:r>
              <a:rPr lang="ru-RU" sz="2000" dirty="0" smtClean="0">
                <a:latin typeface="Arial Black" panose="020B0A04020102020204" pitchFamily="34" charset="0"/>
              </a:rPr>
              <a:t>обычаев</a:t>
            </a:r>
          </a:p>
          <a:p>
            <a:endParaRPr lang="ru-RU" sz="2000" dirty="0" smtClean="0">
              <a:latin typeface="Arial Black" panose="020B0A040201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Arial Black" panose="020B0A04020102020204" pitchFamily="34" charset="0"/>
              </a:rPr>
              <a:t>Работа </a:t>
            </a:r>
            <a:r>
              <a:rPr lang="ru-RU" sz="2000" dirty="0">
                <a:latin typeface="Arial Black" panose="020B0A04020102020204" pitchFamily="34" charset="0"/>
              </a:rPr>
              <a:t>объединений: кружок «Моё Оренбуржье</a:t>
            </a:r>
            <a:r>
              <a:rPr lang="ru-RU" sz="2000" dirty="0" smtClean="0">
                <a:latin typeface="Arial Black" panose="020B0A04020102020204" pitchFamily="34" charset="0"/>
              </a:rPr>
              <a:t>»</a:t>
            </a:r>
          </a:p>
          <a:p>
            <a:endParaRPr lang="ru-RU" sz="2000" dirty="0">
              <a:latin typeface="Arial Black" panose="020B0A040201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Arial Black" panose="020B0A04020102020204" pitchFamily="34" charset="0"/>
              </a:rPr>
              <a:t>Проведение </a:t>
            </a:r>
            <a:r>
              <a:rPr lang="ru-RU" sz="2000" dirty="0">
                <a:latin typeface="Arial Black" panose="020B0A04020102020204" pitchFamily="34" charset="0"/>
              </a:rPr>
              <a:t>общешкольных </a:t>
            </a:r>
            <a:r>
              <a:rPr lang="ru-RU" sz="2000" dirty="0" smtClean="0">
                <a:latin typeface="Arial Black" panose="020B0A04020102020204" pitchFamily="34" charset="0"/>
              </a:rPr>
              <a:t>мероприятий</a:t>
            </a:r>
          </a:p>
          <a:p>
            <a:endParaRPr lang="ru-RU" sz="2000" dirty="0">
              <a:latin typeface="Arial Black" panose="020B0A040201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Arial Black" panose="020B0A04020102020204" pitchFamily="34" charset="0"/>
              </a:rPr>
              <a:t>Проведение </a:t>
            </a:r>
            <a:r>
              <a:rPr lang="ru-RU" sz="2000" dirty="0">
                <a:latin typeface="Arial Black" panose="020B0A04020102020204" pitchFamily="34" charset="0"/>
              </a:rPr>
              <a:t>встреч с ветеранами ВОВ и участниками боевых действий в горячих </a:t>
            </a:r>
            <a:r>
              <a:rPr lang="ru-RU" sz="2000" dirty="0" smtClean="0">
                <a:latin typeface="Arial Black" panose="020B0A04020102020204" pitchFamily="34" charset="0"/>
              </a:rPr>
              <a:t>точках</a:t>
            </a:r>
          </a:p>
          <a:p>
            <a:endParaRPr lang="ru-RU" sz="2000" dirty="0" smtClean="0">
              <a:latin typeface="Arial Black" panose="020B0A040201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>
                <a:latin typeface="Arial Black" panose="020B0A04020102020204" pitchFamily="34" charset="0"/>
              </a:rPr>
              <a:t>Участие в конкурсах, </a:t>
            </a:r>
            <a:r>
              <a:rPr lang="ru-RU" sz="2000" dirty="0" smtClean="0">
                <a:latin typeface="Arial Black" panose="020B0A04020102020204" pitchFamily="34" charset="0"/>
              </a:rPr>
              <a:t>смотрах  </a:t>
            </a:r>
            <a:r>
              <a:rPr lang="ru-RU" sz="2000" dirty="0">
                <a:latin typeface="Arial Black" panose="020B0A04020102020204" pitchFamily="34" charset="0"/>
              </a:rPr>
              <a:t>   </a:t>
            </a:r>
            <a:r>
              <a:rPr lang="ru-RU" sz="2000" dirty="0"/>
              <a:t>                                    </a:t>
            </a:r>
            <a:endParaRPr lang="ru-RU" sz="2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70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esktop\маме\Новая папк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335846"/>
            <a:ext cx="75608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 При организации работы по патриотическому воспитанию обучающихся  реализую следующую эффективную воспитательную цепочку</a:t>
            </a:r>
            <a:r>
              <a:rPr lang="ru-RU" dirty="0" smtClean="0">
                <a:latin typeface="Arial Black" panose="020B0A04020102020204" pitchFamily="34" charset="0"/>
              </a:rPr>
              <a:t>:</a:t>
            </a:r>
          </a:p>
          <a:p>
            <a:endParaRPr lang="ru-RU" dirty="0">
              <a:latin typeface="Arial Black" panose="020B0A04020102020204" pitchFamily="34" charset="0"/>
            </a:endParaRPr>
          </a:p>
          <a:p>
            <a:pPr lvl="0" algn="ctr"/>
            <a:r>
              <a:rPr lang="ru-RU" sz="2000" b="1" dirty="0">
                <a:solidFill>
                  <a:srgbClr val="FF0000"/>
                </a:solidFill>
                <a:latin typeface="Arial Black" panose="020B0A04020102020204" pitchFamily="34" charset="0"/>
              </a:rPr>
              <a:t>Любовь к родителям, родному дому, к родным и близким </a:t>
            </a:r>
            <a:r>
              <a:rPr lang="ru-RU" sz="2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людям</a:t>
            </a: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6148" name="Picture 4" descr="http://school10sz.ucoz.ru/doc/P10203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2106288"/>
            <a:ext cx="3527231" cy="264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2689" y="4760662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Проект «Моя семья»</a:t>
            </a:r>
            <a:endParaRPr lang="ru-RU" b="1" dirty="0"/>
          </a:p>
        </p:txBody>
      </p:sp>
      <p:pic>
        <p:nvPicPr>
          <p:cNvPr id="6149" name="Picture 5" descr="F:\гражданско патриотическое\духовно-нравственное\IMG_20180307_11250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68" b="21650"/>
          <a:stretch/>
        </p:blipFill>
        <p:spPr bwMode="auto">
          <a:xfrm>
            <a:off x="4088160" y="4276710"/>
            <a:ext cx="5040560" cy="230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96136" y="3748755"/>
            <a:ext cx="2069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Подарки для мам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6592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1\Desktop\маме\Новая папк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sav-scholl.ucoz.ru/05/moja_semja_v_istorii_strany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5" r="7416"/>
          <a:stretch/>
        </p:blipFill>
        <p:spPr bwMode="auto">
          <a:xfrm>
            <a:off x="1115616" y="332656"/>
            <a:ext cx="4627418" cy="337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3861048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Проект «Моя </a:t>
            </a:r>
            <a:r>
              <a:rPr lang="ru-RU" dirty="0">
                <a:latin typeface="Arial Black" panose="020B0A04020102020204" pitchFamily="34" charset="0"/>
              </a:rPr>
              <a:t>семья в истории </a:t>
            </a:r>
            <a:r>
              <a:rPr lang="ru-RU" dirty="0" smtClean="0">
                <a:latin typeface="Arial Black" panose="020B0A04020102020204" pitchFamily="34" charset="0"/>
              </a:rPr>
              <a:t>страны»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2293" name="Picture 5" descr="F:\спортивно оздоовительное\P10907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30150"/>
            <a:ext cx="4206177" cy="2816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43987" y="2961817"/>
            <a:ext cx="3220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mtClean="0"/>
              <a:t>Экскурсия «Село, в котором я живу»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1837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1\Desktop\маме\Новая папка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F:\гражданско патриотическое\IMG_20171015_1357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040" y="476672"/>
            <a:ext cx="3078342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16114" y="5370868"/>
            <a:ext cx="5386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mtClean="0">
                <a:latin typeface="Arial Black" panose="020B0A04020102020204" pitchFamily="34" charset="0"/>
              </a:rPr>
              <a:t>Акция «Оренбургский пуховый платок»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3317" name="Picture 5" descr="http://nov-shkola2.ucoz.ru/novosti/1g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8" r="17492"/>
          <a:stretch/>
        </p:blipFill>
        <p:spPr bwMode="auto">
          <a:xfrm>
            <a:off x="5022100" y="1700808"/>
            <a:ext cx="3627417" cy="227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93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541</Words>
  <Application>Microsoft Office PowerPoint</Application>
  <PresentationFormat>Экран (4:3)</PresentationFormat>
  <Paragraphs>82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1</cp:lastModifiedBy>
  <cp:revision>34</cp:revision>
  <dcterms:modified xsi:type="dcterms:W3CDTF">2018-11-06T09:58:10Z</dcterms:modified>
</cp:coreProperties>
</file>