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66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6EF"/>
    <a:srgbClr val="10FC7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сейчас вставить.png"/>
          <p:cNvPicPr>
            <a:picLocks noChangeAspect="1"/>
          </p:cNvPicPr>
          <p:nvPr userDrawn="1"/>
        </p:nvPicPr>
        <p:blipFill>
          <a:blip r:embed="rId13" cstate="print">
            <a:lum bright="39000" contrast="-48000"/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14" cstate="print">
              <a:alphaModFix amt="79000"/>
              <a:lum bright="39000" contrast="-48000"/>
            </a:blip>
            <a:srcRect/>
            <a:tile tx="0" ty="0" sx="100000" sy="100000" flip="none" algn="b"/>
          </a:blip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611560" y="188640"/>
            <a:ext cx="7920880" cy="1584176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«Моё Оренбуржье»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3995936" y="4941168"/>
            <a:ext cx="4932040" cy="1152128"/>
          </a:xfrm>
          <a:prstGeom prst="wedgeRoundRectCallout">
            <a:avLst>
              <a:gd name="adj1" fmla="val -20833"/>
              <a:gd name="adj2" fmla="val 52532"/>
              <a:gd name="adj3" fmla="val 16667"/>
            </a:avLst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solidFill>
                  <a:srgbClr val="C00000"/>
                </a:solidFill>
              </a:rPr>
              <a:t>Автор : Никифорова Галина Александровна,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учитель начальных классов</a:t>
            </a:r>
          </a:p>
          <a:p>
            <a:pPr algn="r"/>
            <a:r>
              <a:rPr lang="ru-RU" sz="2000" b="1" dirty="0" smtClean="0">
                <a:solidFill>
                  <a:srgbClr val="C00000"/>
                </a:solidFill>
              </a:rPr>
              <a:t> МОБУ «</a:t>
            </a:r>
            <a:r>
              <a:rPr lang="ru-RU" sz="2000" b="1" dirty="0" err="1" smtClean="0">
                <a:solidFill>
                  <a:srgbClr val="C00000"/>
                </a:solidFill>
              </a:rPr>
              <a:t>Твердиловская</a:t>
            </a:r>
            <a:r>
              <a:rPr lang="ru-RU" sz="2000" b="1" dirty="0" smtClean="0">
                <a:solidFill>
                  <a:srgbClr val="C00000"/>
                </a:solidFill>
              </a:rPr>
              <a:t> ООШ»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251520" y="2204864"/>
            <a:ext cx="5284248" cy="3937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115616" y="332656"/>
            <a:ext cx="72008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88204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«Космос глазами детей»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8" name="Picture 2" descr="C:\Users\Елена\Desktop\фото для конкурса\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82156">
            <a:off x="4860032" y="1628800"/>
            <a:ext cx="3723878" cy="4965171"/>
          </a:xfrm>
          <a:prstGeom prst="rect">
            <a:avLst/>
          </a:prstGeom>
          <a:noFill/>
        </p:spPr>
      </p:pic>
      <p:pic>
        <p:nvPicPr>
          <p:cNvPr id="19459" name="Picture 3" descr="C:\Users\Елена\Desktop\фото для конкурса\imageCJL3RNU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63156">
            <a:off x="543435" y="1415148"/>
            <a:ext cx="3754908" cy="4845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3851920" y="188640"/>
            <a:ext cx="4536504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88640"/>
            <a:ext cx="561662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«Я и моя семья»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601" name="Picture 1" descr="C:\Users\Елена\Desktop\P_20190305_132903_p.jpg"/>
          <p:cNvPicPr>
            <a:picLocks noChangeAspect="1" noChangeArrowheads="1"/>
          </p:cNvPicPr>
          <p:nvPr/>
        </p:nvPicPr>
        <p:blipFill>
          <a:blip r:embed="rId2" cstate="print"/>
          <a:srcRect l="11413" r="12988" b="2401"/>
          <a:stretch>
            <a:fillRect/>
          </a:stretch>
        </p:blipFill>
        <p:spPr bwMode="auto">
          <a:xfrm>
            <a:off x="2771800" y="908720"/>
            <a:ext cx="4283968" cy="3110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2" name="Picture 2" descr="C:\Users\Елена\Desktop\P_20190305_132911_1_p.jpg"/>
          <p:cNvPicPr>
            <a:picLocks noChangeAspect="1" noChangeArrowheads="1"/>
          </p:cNvPicPr>
          <p:nvPr/>
        </p:nvPicPr>
        <p:blipFill>
          <a:blip r:embed="rId3" cstate="print"/>
          <a:srcRect l="20075" r="13776"/>
          <a:stretch>
            <a:fillRect/>
          </a:stretch>
        </p:blipFill>
        <p:spPr bwMode="auto">
          <a:xfrm>
            <a:off x="5508104" y="3861048"/>
            <a:ext cx="3312368" cy="2816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C:\Users\Елена\Desktop\P_20190305_132921_1_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149080"/>
            <a:ext cx="4355976" cy="2450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C:\Users\Елена\Desktop\P_20190305_133901_1_p.jpg"/>
          <p:cNvPicPr>
            <a:picLocks noChangeAspect="1" noChangeArrowheads="1"/>
          </p:cNvPicPr>
          <p:nvPr/>
        </p:nvPicPr>
        <p:blipFill>
          <a:blip r:embed="rId5" cstate="print"/>
          <a:srcRect t="6951" b="11150"/>
          <a:stretch>
            <a:fillRect/>
          </a:stretch>
        </p:blipFill>
        <p:spPr bwMode="auto">
          <a:xfrm>
            <a:off x="179512" y="260648"/>
            <a:ext cx="2423380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115616" y="332656"/>
            <a:ext cx="72008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88204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«Наш край в годы Вов»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2" name="Picture 2" descr="C:\Users\Елена\Desktop\фото для конкурса\imageZOJU6JRD.jpg"/>
          <p:cNvPicPr>
            <a:picLocks noChangeAspect="1" noChangeArrowheads="1"/>
          </p:cNvPicPr>
          <p:nvPr/>
        </p:nvPicPr>
        <p:blipFill>
          <a:blip r:embed="rId2" cstate="print"/>
          <a:srcRect l="8281" r="22380"/>
          <a:stretch>
            <a:fillRect/>
          </a:stretch>
        </p:blipFill>
        <p:spPr bwMode="auto">
          <a:xfrm>
            <a:off x="4355976" y="2636912"/>
            <a:ext cx="4572000" cy="3984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Елена\Desktop\Г.А\DSC057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4800533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755576" y="188640"/>
            <a:ext cx="72008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88204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«Природа нашего края»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578" name="AutoShape 2" descr="https://i.mycdn.me/image?id=871734992389&amp;t=3&amp;plc=WEB&amp;tkn=*npOEkCZxpm6zJSPqlUOF446Gek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1" name="Picture 5" descr="C:\Users\Елена\Desktop\image (2).jpg"/>
          <p:cNvPicPr>
            <a:picLocks noChangeAspect="1" noChangeArrowheads="1"/>
          </p:cNvPicPr>
          <p:nvPr/>
        </p:nvPicPr>
        <p:blipFill>
          <a:blip r:embed="rId2" cstate="print"/>
          <a:srcRect t="20600" b="29000"/>
          <a:stretch>
            <a:fillRect/>
          </a:stretch>
        </p:blipFill>
        <p:spPr bwMode="auto">
          <a:xfrm>
            <a:off x="0" y="1196752"/>
            <a:ext cx="914400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C:\Users\Елена\Desktop\фото для конкурса\imageWHS99YW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823171"/>
            <a:ext cx="3034829" cy="3034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3" name="Picture 7" descr="C:\Users\Елена\Desktop\фото для конкурса\image8SY2QIG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789040"/>
            <a:ext cx="306896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79512" y="260648"/>
            <a:ext cx="54006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32656"/>
            <a:ext cx="525658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«Письма животным»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553" name="Picture 1" descr="C:\Users\Елена\Desktop\фото для конкурса\IMG_20171107_150820.jpg"/>
          <p:cNvPicPr>
            <a:picLocks noChangeAspect="1" noChangeArrowheads="1"/>
          </p:cNvPicPr>
          <p:nvPr/>
        </p:nvPicPr>
        <p:blipFill>
          <a:blip r:embed="rId2" cstate="print"/>
          <a:srcRect l="19582" r="14677" b="14211"/>
          <a:stretch>
            <a:fillRect/>
          </a:stretch>
        </p:blipFill>
        <p:spPr bwMode="auto">
          <a:xfrm rot="643644">
            <a:off x="5282752" y="3259598"/>
            <a:ext cx="3384376" cy="3312368"/>
          </a:xfrm>
          <a:prstGeom prst="rect">
            <a:avLst/>
          </a:prstGeom>
          <a:noFill/>
        </p:spPr>
      </p:pic>
      <p:pic>
        <p:nvPicPr>
          <p:cNvPr id="23554" name="Picture 2" descr="C:\Users\Елена\Desktop\фото для конкурса\IMG_20171107_150814.jpg"/>
          <p:cNvPicPr>
            <a:picLocks noChangeAspect="1" noChangeArrowheads="1"/>
          </p:cNvPicPr>
          <p:nvPr/>
        </p:nvPicPr>
        <p:blipFill>
          <a:blip r:embed="rId3" cstate="print"/>
          <a:srcRect l="12951" t="6715" r="26611" b="18457"/>
          <a:stretch>
            <a:fillRect/>
          </a:stretch>
        </p:blipFill>
        <p:spPr bwMode="auto">
          <a:xfrm>
            <a:off x="5724128" y="188640"/>
            <a:ext cx="3024336" cy="2808312"/>
          </a:xfrm>
          <a:prstGeom prst="rect">
            <a:avLst/>
          </a:prstGeom>
          <a:noFill/>
        </p:spPr>
      </p:pic>
      <p:pic>
        <p:nvPicPr>
          <p:cNvPr id="23555" name="Picture 3" descr="C:\Users\Елена\Desktop\фото для конкурса\71. Никифоров Никола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196752"/>
            <a:ext cx="3744416" cy="5384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Елена\Desktop\фото для конкурса\imageSPHRLBGL.jpg"/>
          <p:cNvPicPr>
            <a:picLocks noChangeAspect="1" noChangeArrowheads="1"/>
          </p:cNvPicPr>
          <p:nvPr/>
        </p:nvPicPr>
        <p:blipFill>
          <a:blip r:embed="rId2" cstate="print"/>
          <a:srcRect l="5420" t="12149" r="7273" b="5621"/>
          <a:stretch>
            <a:fillRect/>
          </a:stretch>
        </p:blipFill>
        <p:spPr bwMode="auto">
          <a:xfrm rot="21235998">
            <a:off x="336974" y="418244"/>
            <a:ext cx="4515595" cy="3219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 descr="C:\Users\Елена\Desktop\P_20190305_140656_1_p.jpg"/>
          <p:cNvPicPr>
            <a:picLocks noChangeAspect="1" noChangeArrowheads="1"/>
          </p:cNvPicPr>
          <p:nvPr/>
        </p:nvPicPr>
        <p:blipFill>
          <a:blip r:embed="rId3" cstate="print"/>
          <a:srcRect t="9051" b="12200"/>
          <a:stretch>
            <a:fillRect/>
          </a:stretch>
        </p:blipFill>
        <p:spPr bwMode="auto">
          <a:xfrm rot="276832">
            <a:off x="4491260" y="597128"/>
            <a:ext cx="4412099" cy="6176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115616" y="332656"/>
            <a:ext cx="7632848" cy="1440160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476672"/>
            <a:ext cx="74888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«Красная Книга или возьмём под защиту»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505" name="Picture 1" descr="C:\Users\Елена\Desktop\P_20190305_133938.jpg"/>
          <p:cNvPicPr>
            <a:picLocks noChangeAspect="1" noChangeArrowheads="1"/>
          </p:cNvPicPr>
          <p:nvPr/>
        </p:nvPicPr>
        <p:blipFill>
          <a:blip r:embed="rId2" cstate="print"/>
          <a:srcRect l="13776" r="16925"/>
          <a:stretch>
            <a:fillRect/>
          </a:stretch>
        </p:blipFill>
        <p:spPr bwMode="auto">
          <a:xfrm rot="414411">
            <a:off x="4420462" y="2911811"/>
            <a:ext cx="4372250" cy="3548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C:\Users\Елена\Desktop\P_20190305_133916_p.jpg"/>
          <p:cNvPicPr>
            <a:picLocks noChangeAspect="1" noChangeArrowheads="1"/>
          </p:cNvPicPr>
          <p:nvPr/>
        </p:nvPicPr>
        <p:blipFill>
          <a:blip r:embed="rId3" cstate="print"/>
          <a:srcRect t="10101" b="10101"/>
          <a:stretch>
            <a:fillRect/>
          </a:stretch>
        </p:blipFill>
        <p:spPr bwMode="auto">
          <a:xfrm rot="20782417">
            <a:off x="494636" y="1956510"/>
            <a:ext cx="3232158" cy="4585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115616" y="332656"/>
            <a:ext cx="72008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88204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Оренбургская область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4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563888" y="4581128"/>
            <a:ext cx="385990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живу, где бескрайние степи,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когда- то была целина.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Низко в пояс тебе поклонюсь я,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Оренбургская наша земля.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Елена\Desktop\5084_0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84784"/>
            <a:ext cx="3578327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Елена\Desktop\2day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39738">
            <a:off x="179512" y="1700808"/>
            <a:ext cx="4968552" cy="2827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115616" y="332656"/>
            <a:ext cx="7200800" cy="3960440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124744"/>
            <a:ext cx="8820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внимание!!!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39552" y="548680"/>
            <a:ext cx="4104456" cy="504056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56792"/>
            <a:ext cx="46826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По поручению губернатора Оренбургской области Берга Юрия Александровича в школах области с 01 сентября 2017 г. введён курс «Моё Оренбуржье» </a:t>
            </a:r>
            <a:endParaRPr lang="ru-RU" sz="2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Содержимое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932040" y="1412776"/>
            <a:ext cx="3813845" cy="511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04056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alpha val="57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 r="-100000" b="-100000"/>
          </a:gradFill>
          <a:ln w="76200" cap="rnd">
            <a:solidFill>
              <a:srgbClr val="7030A0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ru-RU" sz="2400" b="1" dirty="0" smtClean="0"/>
              <a:t>Направленность программы</a:t>
            </a:r>
            <a:r>
              <a:rPr lang="ru-RU" sz="2400" dirty="0" smtClean="0"/>
              <a:t> – туристско-краеведческая.</a:t>
            </a:r>
          </a:p>
          <a:p>
            <a:r>
              <a:rPr lang="ru-RU" sz="2400" dirty="0" smtClean="0"/>
              <a:t>Интерес к истории своего края, своей страны – яркая примета времени. Объяснить детям, почему они должны быть патриотами в современных экономических и политических условиях – сложно. </a:t>
            </a:r>
          </a:p>
          <a:p>
            <a:r>
              <a:rPr lang="ru-RU" sz="2400" dirty="0" smtClean="0"/>
              <a:t>Любовь к Отчизне начинается с любви к своей малой родине – месту, где человек родился. Любимый край и есть исток, начало, откуда человек делает шаг в большой мир. С родного уголка земли начинается для маленького человека огромная страна, гражданином которой, он, повзрослев, осознает себя. Но мало воспевать свой край. Надо вслушиваться в голос истории, осмысливая ее связь с современностью. В этой связи огромное значение имеет ознакомление младших школьников с историей, культурой, экономикой, бытом родного края. </a:t>
            </a:r>
          </a:p>
          <a:p>
            <a:r>
              <a:rPr lang="ru-RU" sz="2400" dirty="0" smtClean="0"/>
              <a:t>Помимо теоретических знаний краеведческой направленности значительное место в программе занимает практическая работа. Таким образом, учащиеся помимо краеведческих знаний получают навыки работы с различными материалами, осваивают культуру ручного труда и начального моделирования.</a:t>
            </a:r>
          </a:p>
          <a:p>
            <a:r>
              <a:rPr lang="ru-RU" sz="2400" dirty="0" smtClean="0"/>
              <a:t>Кроме того в план занятий входит посещение музеев и выставок. Музей способен обогатить детей впечатлениями от подчас совершенно новых, незнакомых предметов, которые ребёнок никогда не встречал, да и не мог встретить в окружающей действительности. Это необычайно расширяет его кругозор, даёт новое представление о мире. 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115616" y="332656"/>
            <a:ext cx="72008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404664"/>
            <a:ext cx="633670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Направленность программы -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23528" y="620688"/>
            <a:ext cx="8496944" cy="40934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Программа составлена на основе следующих нормативно-правовых документов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Конвенция о правах ребенка (одобрена Генеральной Ассамблеей ООН 20.11.1989) (вступила в силу для СССР 15.09.1990г.);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Федеральный закон от 29.12.2012 г. № 273-ФЗ (ред. от 03.02.2014 г. № 11-ФЗ) «Об образовании в Российской Федерации»;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Закон Оренбургской области от 6 сентября 2013 г. № 1698/506-V-ОЗ «Об образовании в Оренбургской области»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изменениями на 29/10/2015);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Приказ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Минобрнауки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России от 29.08.2013г. № 1008 «Об утверждении Порядка организации и осуществления образовательной деятельности по дополнительным общеобразовательным программам»;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Концепция развития дополнительного образования детей (утв. распоряжением Правительства РФ от 04.09.2014 г. № 1726-р);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112568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alpha val="67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 r="-100000" b="-100000"/>
          </a:gradFill>
          <a:ln w="76200" cap="rnd">
            <a:solidFill>
              <a:srgbClr val="7030A0"/>
            </a:solidFill>
          </a:ln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воспитание гражданина России, патриота малой Родины, уважающего и любящего  свой край, своё село  (его традиции, памятники истории и культуры) и желающего принять активное участие в его развитии.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>
                <a:solidFill>
                  <a:srgbClr val="C00000"/>
                </a:solidFill>
              </a:rPr>
              <a:t>Уровень освоения программы </a:t>
            </a:r>
            <a:r>
              <a:rPr lang="ru-RU" sz="2400" dirty="0" smtClean="0"/>
              <a:t>–   базовый. Он предполагает использование и реализацию форм организации материала, которые допускают освоение специализированных знаний, гарантированно обеспечивают трансляцию общей и целостной картины в рамках содержательно-тематического направления программы.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115616" y="332656"/>
            <a:ext cx="72008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88204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Целью программы является -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12968" cy="604867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alpha val="67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 r="-100000" b="-100000"/>
          </a:gradFill>
          <a:ln w="76200" cap="rnd"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Актуальность программы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b="1" dirty="0" smtClean="0"/>
              <a:t>         </a:t>
            </a:r>
            <a:r>
              <a:rPr lang="ru-RU" sz="2400" dirty="0" smtClean="0"/>
              <a:t>Программа внеурочной деятельности  «Моё Оренбуржье» разработана для детей 7 -11 лет и направлена на знакомство ребенка с родным краем, на формирование позитивного взгляда на историю Оренбургской области, воспитание любви к родному дому, семье, краю, </a:t>
            </a:r>
            <a:r>
              <a:rPr lang="ru-RU" sz="2400" dirty="0" smtClean="0"/>
              <a:t>людям, живущим </a:t>
            </a:r>
            <a:r>
              <a:rPr lang="ru-RU" sz="2400" dirty="0" smtClean="0"/>
              <a:t>в нашем крае.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Новизна программы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строится на основе междисциплинарного подхода, который обеспечивает интеграцию двух направленностей: краеведческой и начального технического моделирования.</a:t>
            </a:r>
          </a:p>
          <a:p>
            <a:pPr>
              <a:buNone/>
            </a:pPr>
            <a:r>
              <a:rPr lang="ru-RU" sz="2400" dirty="0" smtClean="0"/>
              <a:t>         Данная программа является многоуровневой системой разнообразных видов совместной деятельности обучающихся и взрослых, в т.ч. родителей.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112568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alpha val="67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 r="-100000" b="-100000"/>
          </a:gradFill>
          <a:ln w="76200" cap="rnd"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sz="1400" dirty="0" smtClean="0"/>
          </a:p>
          <a:p>
            <a:r>
              <a:rPr lang="ru-RU" sz="2400" dirty="0" smtClean="0"/>
              <a:t>Программа рассчитана на 4  года. 1 год обучения -34 часа, 2 год обучения – 34 часа, 3 год обучения – 34 часа, 4 год обучения – 34 часа. Всего 136 часов</a:t>
            </a:r>
          </a:p>
          <a:p>
            <a:r>
              <a:rPr lang="ru-RU" sz="2400" dirty="0" smtClean="0"/>
              <a:t>Формой организации деятельности обучающихся на занятии является фронтальная, групповая, формы проведения занятия – теоретические (беседа, экскурсия) и практические занятия, выставки, творческая мастерская, показ обряда, праздник, игровое занятие, репетиция, фестиваль, контрольное занятие, посиделки, конкурсы.</a:t>
            </a:r>
          </a:p>
          <a:p>
            <a:r>
              <a:rPr lang="ru-RU" sz="2400" dirty="0" smtClean="0"/>
              <a:t>Занятия проводятся 1 раз в неделю по 1 академическому часу. Продолжительность занятий – 45 минут</a:t>
            </a:r>
            <a:r>
              <a:rPr lang="ru-RU" sz="2400" b="1" dirty="0" smtClean="0"/>
              <a:t>.</a:t>
            </a:r>
            <a:endParaRPr lang="ru-RU" sz="2400" dirty="0" smtClean="0"/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331640" y="332656"/>
            <a:ext cx="72008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332656"/>
            <a:ext cx="71287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Объём и сроки освоения программы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112568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alpha val="67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 r="-100000" b="-100000"/>
          </a:gradFill>
          <a:ln w="76200" cap="rnd"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При реализации программы используется несколько видов диагностики:</a:t>
            </a:r>
          </a:p>
          <a:p>
            <a:r>
              <a:rPr lang="ru-RU" sz="2400" u="sng" dirty="0" smtClean="0"/>
              <a:t>Входящая</a:t>
            </a:r>
            <a:r>
              <a:rPr lang="ru-RU" sz="2400" dirty="0" smtClean="0"/>
              <a:t> диагностика проходит в форме беседы.</a:t>
            </a:r>
          </a:p>
          <a:p>
            <a:r>
              <a:rPr lang="ru-RU" sz="2400" u="sng" dirty="0" smtClean="0"/>
              <a:t>Текущая</a:t>
            </a:r>
            <a:r>
              <a:rPr lang="ru-RU" sz="2400" dirty="0" smtClean="0"/>
              <a:t> – проходит после изучения каждого раздела программы; предусматривает различные диагностические процедуры по усвоению программного материала и личностного развития учащихся: (опрос, выставки, тестирование, зачёт, контрольное занятие, мини сочинения и т.д.).</a:t>
            </a:r>
          </a:p>
          <a:p>
            <a:r>
              <a:rPr lang="ru-RU" sz="2400" u="sng" dirty="0" smtClean="0"/>
              <a:t>Итоговая диагностика </a:t>
            </a:r>
            <a:r>
              <a:rPr lang="ru-RU" sz="2400" dirty="0" smtClean="0"/>
              <a:t>по завершении обучения проходит в форме контрольного занятия.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115616" y="332656"/>
            <a:ext cx="72008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88204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Аттестация/контроль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115616" y="332656"/>
            <a:ext cx="7200800" cy="792088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88204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«Люди нашего края»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435" name="Picture 3" descr="C:\Users\Елена\Desktop\фото для конкурса\imageGTGE8L6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3528392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C:\Users\Елена\Desktop\фото для конкурса\для конкурса\фото\DSC053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24744"/>
            <a:ext cx="4211960" cy="3158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Picture 5" descr="C:\Users\Елена\Desktop\Г.А\DSC05715.JPG"/>
          <p:cNvPicPr>
            <a:picLocks noChangeAspect="1" noChangeArrowheads="1"/>
          </p:cNvPicPr>
          <p:nvPr/>
        </p:nvPicPr>
        <p:blipFill>
          <a:blip r:embed="rId4" cstate="print"/>
          <a:srcRect l="19849" t="13233"/>
          <a:stretch>
            <a:fillRect/>
          </a:stretch>
        </p:blipFill>
        <p:spPr bwMode="auto">
          <a:xfrm>
            <a:off x="2627784" y="3789040"/>
            <a:ext cx="3779912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360</Words>
  <Application>Microsoft Office PowerPoint</Application>
  <PresentationFormat>Экран (4:3)</PresentationFormat>
  <Paragraphs>48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IVAN</dc:creator>
  <cp:lastModifiedBy>Елена</cp:lastModifiedBy>
  <cp:revision>40</cp:revision>
  <dcterms:created xsi:type="dcterms:W3CDTF">2013-07-12T02:55:48Z</dcterms:created>
  <dcterms:modified xsi:type="dcterms:W3CDTF">2019-03-05T10:09:11Z</dcterms:modified>
</cp:coreProperties>
</file>