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9" r:id="rId3"/>
    <p:sldId id="291" r:id="rId4"/>
    <p:sldId id="285" r:id="rId5"/>
    <p:sldId id="288" r:id="rId6"/>
    <p:sldId id="257" r:id="rId7"/>
    <p:sldId id="258" r:id="rId8"/>
    <p:sldId id="302" r:id="rId9"/>
    <p:sldId id="296" r:id="rId10"/>
    <p:sldId id="294" r:id="rId11"/>
    <p:sldId id="292" r:id="rId12"/>
    <p:sldId id="293" r:id="rId13"/>
    <p:sldId id="295" r:id="rId14"/>
    <p:sldId id="260" r:id="rId15"/>
    <p:sldId id="301" r:id="rId16"/>
    <p:sldId id="261" r:id="rId17"/>
    <p:sldId id="297" r:id="rId18"/>
    <p:sldId id="262" r:id="rId19"/>
    <p:sldId id="263" r:id="rId20"/>
    <p:sldId id="264" r:id="rId21"/>
    <p:sldId id="266" r:id="rId22"/>
    <p:sldId id="303" r:id="rId23"/>
    <p:sldId id="267" r:id="rId24"/>
    <p:sldId id="268" r:id="rId25"/>
    <p:sldId id="269" r:id="rId26"/>
    <p:sldId id="270" r:id="rId27"/>
    <p:sldId id="271" r:id="rId28"/>
    <p:sldId id="304" r:id="rId29"/>
    <p:sldId id="307" r:id="rId30"/>
    <p:sldId id="265" r:id="rId31"/>
    <p:sldId id="273" r:id="rId32"/>
    <p:sldId id="282" r:id="rId33"/>
    <p:sldId id="305" r:id="rId34"/>
    <p:sldId id="306" r:id="rId35"/>
    <p:sldId id="279" r:id="rId36"/>
    <p:sldId id="274" r:id="rId37"/>
    <p:sldId id="275" r:id="rId38"/>
    <p:sldId id="280" r:id="rId39"/>
    <p:sldId id="283" r:id="rId40"/>
    <p:sldId id="276" r:id="rId41"/>
    <p:sldId id="299" r:id="rId42"/>
    <p:sldId id="278" r:id="rId43"/>
    <p:sldId id="272" r:id="rId44"/>
    <p:sldId id="284" r:id="rId45"/>
    <p:sldId id="281" r:id="rId46"/>
    <p:sldId id="300" r:id="rId47"/>
    <p:sldId id="286" r:id="rId48"/>
    <p:sldId id="29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20F4"/>
    <a:srgbClr val="15FF7F"/>
    <a:srgbClr val="11A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43" autoAdjust="0"/>
  </p:normalViewPr>
  <p:slideViewPr>
    <p:cSldViewPr>
      <p:cViewPr>
        <p:scale>
          <a:sx n="68" d="100"/>
          <a:sy n="68" d="100"/>
        </p:scale>
        <p:origin x="-98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</a:rPr>
              <a:t>Интересы и склонности учащихся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Спорт</c:v>
                </c:pt>
                <c:pt idx="1">
                  <c:v>Творчество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0.22443014273046047"/>
          <c:y val="0.12224888117844455"/>
          <c:w val="0.51164090202654944"/>
          <c:h val="0.1341642239181401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97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420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63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77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748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61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10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56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830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55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985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73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microsoft.com/office/2007/relationships/hdphoto" Target="../media/hdphoto3.wdp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3.jpeg"/><Relationship Id="rId5" Type="http://schemas.microsoft.com/office/2007/relationships/hdphoto" Target="../media/hdphoto2.wdp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8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48sad.ru/sites/default/files/img/sol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11351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B20F4"/>
                </a:solidFill>
              </a:rPr>
              <a:t>Конкурс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«Самый классный </a:t>
            </a:r>
            <a:r>
              <a:rPr lang="ru-RU" sz="3600" b="1" dirty="0" err="1" smtClean="0">
                <a:solidFill>
                  <a:srgbClr val="FF0000"/>
                </a:solidFill>
              </a:rPr>
              <a:t>классный</a:t>
            </a:r>
            <a:r>
              <a:rPr lang="ru-RU" sz="3600" b="1" dirty="0" smtClean="0">
                <a:solidFill>
                  <a:srgbClr val="FF0000"/>
                </a:solidFill>
              </a:rPr>
              <a:t>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844824"/>
            <a:ext cx="748883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B20F4"/>
                </a:solidFill>
              </a:rPr>
              <a:t>Второй этап:</a:t>
            </a:r>
          </a:p>
          <a:p>
            <a:r>
              <a:rPr lang="ru-RU" sz="3200" b="1" dirty="0" smtClean="0">
                <a:solidFill>
                  <a:srgbClr val="7B20F4"/>
                </a:solidFill>
              </a:rPr>
              <a:t>               </a:t>
            </a:r>
            <a:r>
              <a:rPr lang="ru-RU" sz="3200" b="1" i="1" dirty="0" smtClean="0">
                <a:solidFill>
                  <a:srgbClr val="7B20F4"/>
                </a:solidFill>
              </a:rPr>
              <a:t>«Педагогическая гостиная». </a:t>
            </a:r>
            <a:r>
              <a:rPr lang="ru-RU" sz="3200" b="1" dirty="0" smtClean="0">
                <a:solidFill>
                  <a:srgbClr val="7B20F4"/>
                </a:solidFill>
              </a:rPr>
              <a:t>Презентация опыта </a:t>
            </a:r>
            <a:r>
              <a:rPr lang="ru-RU" sz="3200" b="1" dirty="0">
                <a:solidFill>
                  <a:srgbClr val="7B20F4"/>
                </a:solidFill>
              </a:rPr>
              <a:t> </a:t>
            </a:r>
            <a:r>
              <a:rPr lang="ru-RU" sz="3200" b="1" dirty="0" smtClean="0">
                <a:solidFill>
                  <a:srgbClr val="7B20F4"/>
                </a:solidFill>
              </a:rPr>
              <a:t>воспитательной работы.</a:t>
            </a:r>
          </a:p>
          <a:p>
            <a:endParaRPr lang="ru-RU" sz="3200" b="1" dirty="0">
              <a:solidFill>
                <a:srgbClr val="7B20F4"/>
              </a:solidFill>
            </a:endParaRPr>
          </a:p>
          <a:p>
            <a:endParaRPr lang="ru-RU" sz="3200" b="1" dirty="0" smtClean="0">
              <a:solidFill>
                <a:srgbClr val="7B20F4"/>
              </a:solidFill>
            </a:endParaRPr>
          </a:p>
          <a:p>
            <a:r>
              <a:rPr lang="ru-RU" sz="2000" b="1" dirty="0" smtClean="0">
                <a:solidFill>
                  <a:srgbClr val="7B20F4"/>
                </a:solidFill>
              </a:rPr>
              <a:t>Из опыта воспитательной работы классного руководителя  </a:t>
            </a:r>
            <a:r>
              <a:rPr lang="ru-RU" sz="2000" b="1" dirty="0" err="1" smtClean="0">
                <a:solidFill>
                  <a:srgbClr val="FF0000"/>
                </a:solidFill>
              </a:rPr>
              <a:t>Дивеевой</a:t>
            </a:r>
            <a:r>
              <a:rPr lang="ru-RU" sz="2000" b="1" dirty="0" smtClean="0">
                <a:solidFill>
                  <a:srgbClr val="FF0000"/>
                </a:solidFill>
              </a:rPr>
              <a:t> Светланы Владимировны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970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slide_3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9"/>
          <a:stretch/>
        </p:blipFill>
        <p:spPr bwMode="auto">
          <a:xfrm>
            <a:off x="762000" y="571500"/>
            <a:ext cx="7620000" cy="516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ownloads\im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217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Downloads\img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" t="-1590" r="4200" b="1590"/>
          <a:stretch/>
        </p:blipFill>
        <p:spPr bwMode="auto">
          <a:xfrm>
            <a:off x="827584" y="332656"/>
            <a:ext cx="806489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849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Для конкурса документы\Новая папка\img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5"/>
          <a:stretch/>
        </p:blipFill>
        <p:spPr bwMode="auto">
          <a:xfrm>
            <a:off x="899592" y="571500"/>
            <a:ext cx="7482407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840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94251648"/>
              </p:ext>
            </p:extLst>
          </p:nvPr>
        </p:nvGraphicFramePr>
        <p:xfrm>
          <a:off x="755576" y="620688"/>
          <a:ext cx="7716713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9688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Гражданско-патриотическое </a:t>
            </a:r>
            <a:r>
              <a:rPr lang="ru-RU" sz="3600" b="1" i="1" dirty="0">
                <a:solidFill>
                  <a:srgbClr val="FF0000"/>
                </a:solidFill>
              </a:rPr>
              <a:t>воспитание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dmin\Downloads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81057"/>
            <a:ext cx="8208447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804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332656"/>
            <a:ext cx="6192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Гражданско-патриотическое воспитание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Света\Desktop\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0620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img_20180905_0849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3429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img_20180905_0845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2"/>
          <a:stretch/>
        </p:blipFill>
        <p:spPr bwMode="auto">
          <a:xfrm>
            <a:off x="827584" y="548679"/>
            <a:ext cx="3672408" cy="559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542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ета\Desktop\5_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32656"/>
            <a:ext cx="3552395" cy="2664296"/>
          </a:xfrm>
          <a:prstGeom prst="rect">
            <a:avLst/>
          </a:prstGeom>
          <a:noFill/>
        </p:spPr>
      </p:pic>
      <p:pic>
        <p:nvPicPr>
          <p:cNvPr id="3" name="Picture 2" descr="H:\Света\IMG_43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960440" cy="297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:\Света\IMG_43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17032"/>
            <a:ext cx="3960238" cy="297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52583" y="4009656"/>
            <a:ext cx="22313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«Клумба Памяти»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620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IMG-20181014-WA0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29" y="404664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IMG-20181014-WA00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2976"/>
            <a:ext cx="4626868" cy="347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48065" y="692696"/>
            <a:ext cx="3762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Приём в отряд Юнармейцев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315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4в\IMG_20181019_1056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816732"/>
            <a:ext cx="2951262" cy="398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4в\IMG_20181019_105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61293"/>
            <a:ext cx="3698062" cy="498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95936" y="548680"/>
            <a:ext cx="492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Классный час «День связиста»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254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4234482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sz="2800" b="1" i="1" dirty="0" smtClean="0">
                <a:solidFill>
                  <a:srgbClr val="FF0000"/>
                </a:solidFill>
              </a:rPr>
              <a:t>Моё педагогическое кредо: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i="1" dirty="0" smtClean="0"/>
              <a:t> «Самым важным явлением в школе, самым поучительным предметом, самым живым примером для ученика является сам учитель. </a:t>
            </a:r>
            <a:br>
              <a:rPr lang="ru-RU" sz="2800" i="1" dirty="0" smtClean="0"/>
            </a:br>
            <a:r>
              <a:rPr lang="ru-RU" sz="2800" i="1" dirty="0" smtClean="0"/>
              <a:t>Он – олицетворенный метод обучения, </a:t>
            </a:r>
            <a:r>
              <a:rPr lang="ru-RU" sz="2800" i="1" dirty="0" err="1" smtClean="0"/>
              <a:t>самовоплощение</a:t>
            </a:r>
            <a:r>
              <a:rPr lang="ru-RU" sz="2800" i="1" dirty="0" smtClean="0"/>
              <a:t> принципа воспитания”</a:t>
            </a:r>
            <a:br>
              <a:rPr lang="ru-RU" sz="2800" i="1" dirty="0" smtClean="0"/>
            </a:br>
            <a:r>
              <a:rPr lang="ru-RU" sz="2800" i="1" dirty="0" smtClean="0"/>
              <a:t>                 </a:t>
            </a:r>
            <a:r>
              <a:rPr lang="ru-RU" sz="2800" i="1" dirty="0"/>
              <a:t> </a:t>
            </a:r>
            <a:r>
              <a:rPr lang="ru-RU" sz="2800" dirty="0"/>
              <a:t>Фридрих Адольф   Вильгельм</a:t>
            </a:r>
            <a:r>
              <a:rPr lang="ru-RU" sz="2800" i="1" dirty="0"/>
              <a:t>                           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Дистерверг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3771644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а\Desktop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60648"/>
            <a:ext cx="4211960" cy="3124527"/>
          </a:xfrm>
          <a:prstGeom prst="rect">
            <a:avLst/>
          </a:prstGeom>
          <a:noFill/>
        </p:spPr>
      </p:pic>
      <p:pic>
        <p:nvPicPr>
          <p:cNvPr id="3" name="Picture 2" descr="C:\Users\Света\Desktop\Роман-Филиппов.jpg"/>
          <p:cNvPicPr>
            <a:picLocks noChangeAspect="1" noChangeArrowheads="1"/>
          </p:cNvPicPr>
          <p:nvPr/>
        </p:nvPicPr>
        <p:blipFill>
          <a:blip r:embed="rId3"/>
          <a:srcRect l="10638" r="12766"/>
          <a:stretch>
            <a:fillRect/>
          </a:stretch>
        </p:blipFill>
        <p:spPr bwMode="auto">
          <a:xfrm>
            <a:off x="5724128" y="3068960"/>
            <a:ext cx="3200400" cy="359325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300192" y="2564904"/>
            <a:ext cx="2477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Роман Филиппов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4077072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Классный час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«Памяти павших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            будьте достойны!»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7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Нравственное </a:t>
            </a:r>
            <a:r>
              <a:rPr lang="ru-RU" sz="3200" b="1" dirty="0">
                <a:solidFill>
                  <a:srgbClr val="FF0000"/>
                </a:solidFill>
              </a:rPr>
              <a:t>и духовное воспитание;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воспитание </a:t>
            </a:r>
            <a:r>
              <a:rPr lang="ru-RU" sz="3200" b="1" dirty="0">
                <a:solidFill>
                  <a:srgbClr val="FF0000"/>
                </a:solidFill>
              </a:rPr>
              <a:t>положительного отношения к труду и творческой деятельности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fs00.infourok.ru/images/doc/275/280715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" t="19953" b="22995"/>
          <a:stretch/>
        </p:blipFill>
        <p:spPr bwMode="auto">
          <a:xfrm>
            <a:off x="694776" y="2276872"/>
            <a:ext cx="784887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1971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Участники  концертов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2" descr="H:\фото с дня школы\DSC_7021.JPG"/>
          <p:cNvPicPr>
            <a:picLocks noChangeAspect="1" noChangeArrowheads="1"/>
          </p:cNvPicPr>
          <p:nvPr/>
        </p:nvPicPr>
        <p:blipFill>
          <a:blip r:embed="rId2" cstate="print">
            <a:lum bright="-8000" contrast="6000"/>
          </a:blip>
          <a:stretch>
            <a:fillRect/>
          </a:stretch>
        </p:blipFill>
        <p:spPr bwMode="auto">
          <a:xfrm>
            <a:off x="683568" y="1283361"/>
            <a:ext cx="423352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D:\Фото класс 3в\Фото 1 класс\Фото. Окр. мир групповая работа\Фото класса\Букварь фото\IMG_07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3"/>
          <a:stretch/>
        </p:blipFill>
        <p:spPr bwMode="auto">
          <a:xfrm>
            <a:off x="5289452" y="1391373"/>
            <a:ext cx="336300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IMG-596705540765da917b20ce3f092e1307-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9" b="19932"/>
          <a:stretch/>
        </p:blipFill>
        <p:spPr bwMode="auto">
          <a:xfrm>
            <a:off x="2800332" y="3796248"/>
            <a:ext cx="3333257" cy="286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840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Фестиваль сказок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8" descr="C:\Users\Света\Desktop\IMG_0606.JPG"/>
          <p:cNvPicPr>
            <a:picLocks noChangeAspect="1" noChangeArrowheads="1"/>
          </p:cNvPicPr>
          <p:nvPr/>
        </p:nvPicPr>
        <p:blipFill>
          <a:blip r:embed="rId2" cstate="print">
            <a:lum bright="-3000" contrast="21000"/>
          </a:blip>
          <a:srcRect/>
          <a:stretch>
            <a:fillRect/>
          </a:stretch>
        </p:blipFill>
        <p:spPr bwMode="auto">
          <a:xfrm>
            <a:off x="622102" y="1375690"/>
            <a:ext cx="3653232" cy="2529161"/>
          </a:xfrm>
          <a:prstGeom prst="rect">
            <a:avLst/>
          </a:prstGeom>
          <a:noFill/>
        </p:spPr>
      </p:pic>
      <p:pic>
        <p:nvPicPr>
          <p:cNvPr id="7170" name="Picture 2" descr="D:\Рабочий стол\Фото 1 класс\Фестиваль национальных сказок\IMG_06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70395"/>
            <a:ext cx="3432381" cy="257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Рабочий стол\Фото 1 класс\артисты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3" t="27009" r="1683" b="-1431"/>
          <a:stretch/>
        </p:blipFill>
        <p:spPr bwMode="auto">
          <a:xfrm>
            <a:off x="1043608" y="3904851"/>
            <a:ext cx="2810221" cy="278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Admin\Desktop\IMG_20181010_2241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334" y="3671101"/>
            <a:ext cx="2240882" cy="302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255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Участники акции «Чистые           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                                   ладошки»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H:\Света\IMG_1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17" y="1268760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Света\IMG_1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58970"/>
            <a:ext cx="4146519" cy="310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53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«А ну-ка, девочки!»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:\фото класса\IMG_20170306_141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77072"/>
            <a:ext cx="4248668" cy="254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фото класса\IMG_20170306_1418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198742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:\фото класса\IMG_20170306_1419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42412"/>
            <a:ext cx="267869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550064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:\фото класса\IMG_20170413_1249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324" y="1396591"/>
            <a:ext cx="4244872" cy="254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:\фото класса\IMG_20170518_1312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2858" y="1497199"/>
            <a:ext cx="4078321" cy="244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:\фото класса\IMG_20180306_1513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0" b="962"/>
          <a:stretch/>
        </p:blipFill>
        <p:spPr bwMode="auto">
          <a:xfrm>
            <a:off x="2415397" y="3944192"/>
            <a:ext cx="4775853" cy="266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76672"/>
            <a:ext cx="8005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Творческая мастерская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743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4087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err="1" smtClean="0">
                <a:solidFill>
                  <a:srgbClr val="FF0000"/>
                </a:solidFill>
              </a:rPr>
              <a:t>Здоровьесберегающее</a:t>
            </a:r>
            <a:endParaRPr lang="ru-RU" sz="40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>
                <a:solidFill>
                  <a:srgbClr val="FF0000"/>
                </a:solidFill>
              </a:rPr>
              <a:t>воспитание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6147" name="Picture 3" descr="C:\Users\Admin\Desktop\Рисунок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04"/>
          <a:stretch/>
        </p:blipFill>
        <p:spPr bwMode="auto">
          <a:xfrm>
            <a:off x="683568" y="2823071"/>
            <a:ext cx="6466839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131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ownloads\img5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7575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Света\IMG_41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7261">
            <a:off x="644766" y="1002882"/>
            <a:ext cx="3658990" cy="274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:\Users\Света\Desktop\IMG_20160321_114859.jpg"/>
          <p:cNvPicPr>
            <a:picLocks noChangeAspect="1" noChangeArrowheads="1"/>
          </p:cNvPicPr>
          <p:nvPr/>
        </p:nvPicPr>
        <p:blipFill>
          <a:blip r:embed="rId3" cstate="print">
            <a:lum bright="1000" contrast="32000"/>
          </a:blip>
          <a:srcRect/>
          <a:stretch>
            <a:fillRect/>
          </a:stretch>
        </p:blipFill>
        <p:spPr bwMode="auto">
          <a:xfrm>
            <a:off x="5508104" y="1285973"/>
            <a:ext cx="3026833" cy="1752600"/>
          </a:xfrm>
          <a:prstGeom prst="rect">
            <a:avLst/>
          </a:prstGeom>
          <a:noFill/>
        </p:spPr>
      </p:pic>
      <p:pic>
        <p:nvPicPr>
          <p:cNvPr id="4098" name="Picture 2" descr="D:\Фото класс 3в\IMG_20180519_1040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98086"/>
            <a:ext cx="5015880" cy="300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160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4 класс\Воспит. работа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42493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552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Фото\IMG_20181004_0827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60" y="337300"/>
            <a:ext cx="288305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Admin\Desktop\Фото\IMG_20181004_0827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01" y="331188"/>
            <a:ext cx="3240360" cy="437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Admin\Desktop\Фото\IMG-b983165ca40c3169dab0733206e6e46c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01008"/>
            <a:ext cx="236141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9418" y="1556792"/>
            <a:ext cx="19806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</a:rPr>
              <a:t>Юные   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олимпийцы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2516354"/>
            <a:ext cx="1380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(боксёры)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4305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4в\IMG_20181109_1119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3" r="19122"/>
          <a:stretch/>
        </p:blipFill>
        <p:spPr bwMode="auto">
          <a:xfrm>
            <a:off x="467545" y="474785"/>
            <a:ext cx="2504255" cy="324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4в\IMG_20181109_1121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0" t="20827"/>
          <a:stretch/>
        </p:blipFill>
        <p:spPr bwMode="auto">
          <a:xfrm>
            <a:off x="4044462" y="1336431"/>
            <a:ext cx="3559130" cy="515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9147" y="4096885"/>
            <a:ext cx="32553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Юные гандболисты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41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Воспитание </a:t>
            </a:r>
            <a:r>
              <a:rPr lang="ru-RU" sz="3200" b="1" i="1" dirty="0">
                <a:solidFill>
                  <a:srgbClr val="FF0000"/>
                </a:solidFill>
              </a:rPr>
              <a:t>семейных </a:t>
            </a:r>
            <a:r>
              <a:rPr lang="ru-RU" sz="3200" b="1" i="1" dirty="0" smtClean="0">
                <a:solidFill>
                  <a:srgbClr val="FF0000"/>
                </a:solidFill>
              </a:rPr>
              <a:t>ценностей.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Работа с родителями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Admin\Downloads\img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0"/>
          <a:stretch/>
        </p:blipFill>
        <p:spPr bwMode="auto">
          <a:xfrm>
            <a:off x="475812" y="1556792"/>
            <a:ext cx="8451143" cy="515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5041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Для конкурса документы\Новая папка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813690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1185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</a:rPr>
              <a:t>Новогодняя сказка для ребят, подготовленная совместно с родителями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Picture 3" descr="C:\Users\Admin\Desktop\image (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267329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im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4784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6415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Поход в музей СДК «Сфера»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:\фото класса\IMG_20160429_122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08108"/>
            <a:ext cx="302433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фото класса\IMG_20160429_1302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6832"/>
            <a:ext cx="492054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4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1"/>
            <a:ext cx="8229600" cy="122413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Ярмарка «Сладкоежка»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44" name="Picture 4" descr="C:\Users\Admin\Desktop\image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344" y="2204864"/>
            <a:ext cx="330658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Света\Desktop\Ярмарка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1000"/>
          </a:blip>
          <a:srcRect/>
          <a:stretch>
            <a:fillRect/>
          </a:stretch>
        </p:blipFill>
        <p:spPr bwMode="auto">
          <a:xfrm>
            <a:off x="899591" y="2924944"/>
            <a:ext cx="3802200" cy="3384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59152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Света\IMG_22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dmin\Downloads\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2636912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158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 класс 3в\Фото 1 класс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76" y="4089898"/>
            <a:ext cx="2474794" cy="247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350986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Математический КВН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H:\фото с дня школы\DSC_7129.JPG"/>
          <p:cNvPicPr>
            <a:picLocks noChangeAspect="1" noChangeArrowheads="1"/>
          </p:cNvPicPr>
          <p:nvPr/>
        </p:nvPicPr>
        <p:blipFill>
          <a:blip r:embed="rId3" cstate="print">
            <a:lum bright="2000" contrast="45000"/>
          </a:blip>
          <a:srcRect/>
          <a:stretch>
            <a:fillRect/>
          </a:stretch>
        </p:blipFill>
        <p:spPr bwMode="auto">
          <a:xfrm>
            <a:off x="5220072" y="893808"/>
            <a:ext cx="3672792" cy="2474794"/>
          </a:xfrm>
          <a:prstGeom prst="rect">
            <a:avLst/>
          </a:prstGeom>
          <a:noFill/>
        </p:spPr>
      </p:pic>
      <p:pic>
        <p:nvPicPr>
          <p:cNvPr id="7170" name="Picture 2" descr="C:\Users\Admin\Desktop\IMG_20180907_1256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2000"/>
                    </a14:imgEffect>
                    <a14:imgEffect>
                      <a14:brightnessContrast bright="-13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07" y="332656"/>
            <a:ext cx="2822873" cy="362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IMG_20180907_1255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287" y="2824927"/>
            <a:ext cx="2298801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9008" y="4509120"/>
            <a:ext cx="24420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Мастер- </a:t>
            </a:r>
            <a:r>
              <a:rPr lang="ru-RU" sz="2400" b="1" dirty="0" smtClean="0">
                <a:solidFill>
                  <a:srgbClr val="FF0000"/>
                </a:solidFill>
              </a:rPr>
              <a:t>класс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«В гостях у Кузи»</a:t>
            </a:r>
          </a:p>
          <a:p>
            <a:r>
              <a:rPr lang="ru-RU" b="1" dirty="0" smtClean="0">
                <a:solidFill>
                  <a:srgbClr val="7B20F4"/>
                </a:solidFill>
              </a:rPr>
              <a:t>Щекочихин Павел Николаевич</a:t>
            </a:r>
            <a:endParaRPr lang="ru-RU" b="1" dirty="0">
              <a:solidFill>
                <a:srgbClr val="7B20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0742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На занятиях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Фото класс 3в\Фото 1 класс\IMG_20160405_125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3924520" cy="235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то класс 3в\Фото математика\IMG_20161121_1314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7"/>
            <a:ext cx="382918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Фото класс 3в\Фото математика\IMG_20161121_1316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77072"/>
            <a:ext cx="4038222" cy="242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588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image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17032"/>
            <a:ext cx="2916323" cy="29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ownloads\image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291" y="188640"/>
            <a:ext cx="508498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1004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Акция «Посади дерево»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Фото класс 3в\1527359563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09174"/>
            <a:ext cx="2102532" cy="350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класс 3в\1527359563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329611"/>
            <a:ext cx="18288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класс 3в\15273595647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35" y="1196752"/>
            <a:ext cx="2001619" cy="3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Фото класс 3в\IMG_20180522_1257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81741"/>
            <a:ext cx="2044620" cy="340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22920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Помощь  и пример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родителей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0767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Выпуск газет, участие в школьных предметных неделях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D:\Моё\3 класс 2017-18г\3 класс 2017-18г\Фото КВН\IMG_20171109_1447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781" y="1916832"/>
            <a:ext cx="300033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Рабочий стол\Фото 1 класс\Фото класса\IMG_20160301_1408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081" y="4118077"/>
            <a:ext cx="3180353" cy="190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Фото класс 3в\Фото 1 класс\Фото. Окр. мир групповая работа\Фото класса\IMG_20160301_1407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4"/>
          <a:stretch/>
        </p:blipFill>
        <p:spPr bwMode="auto">
          <a:xfrm>
            <a:off x="6266572" y="1772816"/>
            <a:ext cx="2381081" cy="355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фото класса\IMG_20161128_1008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34" y="1916832"/>
            <a:ext cx="2641774" cy="440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0193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IMG_20181010_223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4" t="3681"/>
          <a:stretch/>
        </p:blipFill>
        <p:spPr bwMode="auto">
          <a:xfrm>
            <a:off x="683568" y="2699172"/>
            <a:ext cx="2880320" cy="404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i-main-pic" descr="Картинка 137 из 48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76672"/>
            <a:ext cx="2947988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1" descr="http://www.schkola13.zx6.ru/img/foto_podel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59"/>
          <a:stretch>
            <a:fillRect/>
          </a:stretch>
        </p:blipFill>
        <p:spPr bwMode="auto">
          <a:xfrm>
            <a:off x="958892" y="622122"/>
            <a:ext cx="290015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D:\Моё\Фото школьны2013-4год\DSC062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050" y="2924944"/>
            <a:ext cx="3730155" cy="279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6068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IMG_20181121_1234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1"/>
            <a:ext cx="456456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Admin\Desktop\4в\IMG_20181109_1040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4824536" cy="3236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95672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Акция «Посади дерево»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Фото класс 3в\1527359563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09174"/>
            <a:ext cx="2102532" cy="350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класс 3в\1527359563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329611"/>
            <a:ext cx="18288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класс 3в\15273595647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35" y="1196752"/>
            <a:ext cx="2001619" cy="3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Фото класс 3в\IMG_20180522_1257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81741"/>
            <a:ext cx="2044620" cy="340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22920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Помощь  и пример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родителей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dmin\Downloads\img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ownloads\maxresdefaul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27" y="980728"/>
            <a:ext cx="3336333" cy="287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5745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423448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b="1" i="1" dirty="0" smtClean="0">
                <a:solidFill>
                  <a:srgbClr val="FF0000"/>
                </a:solidFill>
              </a:rPr>
              <a:t>Моё педагогическое кредо: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i="1" dirty="0" smtClean="0"/>
              <a:t> «Самым важным явлением в школе, самым поучительным предметом, самым живым примером для ученика является сам учитель. </a:t>
            </a:r>
            <a:br>
              <a:rPr lang="ru-RU" sz="2800" i="1" dirty="0" smtClean="0"/>
            </a:br>
            <a:r>
              <a:rPr lang="ru-RU" sz="2800" i="1" dirty="0" smtClean="0"/>
              <a:t>Он – олицетворенный метод обучения, </a:t>
            </a:r>
            <a:r>
              <a:rPr lang="ru-RU" sz="2800" i="1" dirty="0" err="1" smtClean="0"/>
              <a:t>самовоплощение</a:t>
            </a:r>
            <a:r>
              <a:rPr lang="ru-RU" sz="2800" i="1" dirty="0" smtClean="0"/>
              <a:t> принципа воспитания”</a:t>
            </a:r>
            <a:br>
              <a:rPr lang="ru-RU" sz="2800" i="1" dirty="0" smtClean="0"/>
            </a:br>
            <a:r>
              <a:rPr lang="ru-RU" sz="2800" i="1" dirty="0" smtClean="0"/>
              <a:t>                                           А. </a:t>
            </a:r>
            <a:r>
              <a:rPr lang="ru-RU" sz="2800" i="1" dirty="0" err="1" smtClean="0"/>
              <a:t>Дистерверг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4162160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image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92088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7326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564904"/>
            <a:ext cx="56166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all" dirty="0" smtClean="0">
                <a:ln w="0"/>
                <a:solidFill>
                  <a:srgbClr val="7B20F4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</a:p>
          <a:p>
            <a:pPr algn="ctr"/>
            <a:r>
              <a:rPr lang="ru-RU" sz="5400" b="1" i="1" cap="all" dirty="0" smtClean="0">
                <a:ln w="0"/>
                <a:solidFill>
                  <a:srgbClr val="7B20F4"/>
                </a:solidFill>
                <a:effectLst>
                  <a:reflection blurRad="12700" stA="50000" endPos="50000" dist="5000" dir="5400000" sy="-100000" rotWithShape="0"/>
                </a:effectLst>
              </a:rPr>
              <a:t>ЗА ВНИМАНИЕ!</a:t>
            </a:r>
            <a:endParaRPr lang="ru-RU" sz="5400" b="1" i="1" cap="all" dirty="0">
              <a:ln w="0"/>
              <a:solidFill>
                <a:srgbClr val="7B20F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532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48sad.ru/sites/default/files/img/sol.png"/>
          <p:cNvPicPr>
            <a:picLocks noChangeAspect="1" noChangeArrowheads="1"/>
          </p:cNvPicPr>
          <p:nvPr/>
        </p:nvPicPr>
        <p:blipFill>
          <a:blip r:embed="rId2" r:link="rId3">
            <a:lum bright="54000" contras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148" y="1202650"/>
            <a:ext cx="6234113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1763687" y="332655"/>
            <a:ext cx="5934573" cy="108012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6768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Солнечный круг</a:t>
            </a:r>
            <a:endParaRPr lang="ru-RU" sz="3600" kern="10" spc="0" dirty="0">
              <a:ln>
                <a:noFill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4293096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Направление: </a:t>
            </a:r>
            <a:r>
              <a:rPr lang="ru-RU" b="1" dirty="0" err="1" smtClean="0">
                <a:solidFill>
                  <a:srgbClr val="7030A0"/>
                </a:solidFill>
              </a:rPr>
              <a:t>общеинтеллектуальное</a:t>
            </a:r>
            <a:r>
              <a:rPr lang="ru-RU" b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</a:t>
            </a:r>
            <a:r>
              <a:rPr lang="ru-RU" b="1" dirty="0">
                <a:solidFill>
                  <a:srgbClr val="7030A0"/>
                </a:solidFill>
              </a:rPr>
              <a:t>Возраст: </a:t>
            </a:r>
            <a:r>
              <a:rPr lang="ru-RU" b="1" dirty="0" smtClean="0">
                <a:solidFill>
                  <a:srgbClr val="7030A0"/>
                </a:solidFill>
              </a:rPr>
              <a:t>7-11лет                                                                                                                                   </a:t>
            </a:r>
            <a:r>
              <a:rPr lang="ru-RU" b="1" dirty="0">
                <a:solidFill>
                  <a:srgbClr val="7030A0"/>
                </a:solidFill>
              </a:rPr>
              <a:t>Срок </a:t>
            </a:r>
            <a:r>
              <a:rPr lang="ru-RU" b="1" dirty="0" smtClean="0">
                <a:solidFill>
                  <a:srgbClr val="7030A0"/>
                </a:solidFill>
              </a:rPr>
              <a:t>реализации: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2015-2019гг</a:t>
            </a:r>
            <a:r>
              <a:rPr lang="ru-RU" dirty="0"/>
              <a:t>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41489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4567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Цель программы: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48681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                             </a:t>
            </a:r>
            <a:r>
              <a:rPr lang="ru-RU" sz="2800" b="1" dirty="0" smtClean="0">
                <a:solidFill>
                  <a:srgbClr val="002060"/>
                </a:solidFill>
              </a:rPr>
              <a:t>создание </a:t>
            </a:r>
            <a:r>
              <a:rPr lang="ru-RU" sz="2800" b="1" dirty="0">
                <a:solidFill>
                  <a:srgbClr val="002060"/>
                </a:solidFill>
              </a:rPr>
              <a:t>максимально благоприятных условий для раскрытия способностей каждой отдельной личности.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1988840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Задачи </a:t>
            </a:r>
            <a:r>
              <a:rPr lang="ru-RU" sz="2800" b="1" dirty="0" smtClean="0">
                <a:solidFill>
                  <a:srgbClr val="FF0000"/>
                </a:solidFill>
              </a:rPr>
              <a:t>программы: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-</a:t>
            </a:r>
            <a:r>
              <a:rPr lang="ru-RU" sz="2800" b="1" dirty="0" smtClean="0">
                <a:solidFill>
                  <a:srgbClr val="002060"/>
                </a:solidFill>
              </a:rPr>
              <a:t>создать условия для развития творческих и интеллектуальных способностей детей, для поддержания стабильного здоровья детей;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-формировать самостоятельность, расширять возможности для развития трудовых; художественно- эстетических умений и навыков;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-развивать умение общаться и сотрудничать;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-эмоциональную и волевую сферу.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0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7048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Основные направления  программы: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7B20F4"/>
                </a:solidFill>
              </a:rPr>
              <a:t>-интеллектуальное воспитание</a:t>
            </a:r>
            <a:r>
              <a:rPr lang="ru-RU" sz="2400" b="1" dirty="0">
                <a:solidFill>
                  <a:srgbClr val="7B20F4"/>
                </a:solidFill>
              </a:rPr>
              <a:t>;</a:t>
            </a:r>
            <a:endParaRPr lang="ru-RU" sz="2400" b="1" dirty="0" smtClean="0">
              <a:solidFill>
                <a:srgbClr val="7B20F4"/>
              </a:solidFill>
            </a:endParaRPr>
          </a:p>
          <a:p>
            <a:r>
              <a:rPr lang="ru-RU" sz="2400" b="1" dirty="0" smtClean="0">
                <a:solidFill>
                  <a:srgbClr val="7B20F4"/>
                </a:solidFill>
              </a:rPr>
              <a:t>-гражданско-патриотическое воспитание;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 нравственное </a:t>
            </a:r>
            <a:r>
              <a:rPr lang="ru-RU" sz="2400" b="1" dirty="0">
                <a:solidFill>
                  <a:srgbClr val="7B20F4"/>
                </a:solidFill>
              </a:rPr>
              <a:t>и духовное </a:t>
            </a:r>
            <a:r>
              <a:rPr lang="ru-RU" sz="2400" b="1" dirty="0" smtClean="0">
                <a:solidFill>
                  <a:srgbClr val="7B20F4"/>
                </a:solidFill>
              </a:rPr>
              <a:t>воспитание; 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 </a:t>
            </a:r>
            <a:r>
              <a:rPr lang="ru-RU" sz="2400" b="1" dirty="0">
                <a:solidFill>
                  <a:srgbClr val="7B20F4"/>
                </a:solidFill>
              </a:rPr>
              <a:t>в</a:t>
            </a:r>
            <a:r>
              <a:rPr lang="ru-RU" sz="2400" b="1" dirty="0" smtClean="0">
                <a:solidFill>
                  <a:srgbClr val="7B20F4"/>
                </a:solidFill>
              </a:rPr>
              <a:t>оспитание </a:t>
            </a:r>
            <a:r>
              <a:rPr lang="ru-RU" sz="2400" b="1" dirty="0">
                <a:solidFill>
                  <a:srgbClr val="7B20F4"/>
                </a:solidFill>
              </a:rPr>
              <a:t>положительного отношения к труду и творческой </a:t>
            </a:r>
            <a:r>
              <a:rPr lang="ru-RU" sz="2400" b="1" dirty="0" smtClean="0">
                <a:solidFill>
                  <a:srgbClr val="7B20F4"/>
                </a:solidFill>
              </a:rPr>
              <a:t>деятельности;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</a:t>
            </a:r>
            <a:r>
              <a:rPr lang="ru-RU" sz="2400" b="1" dirty="0">
                <a:solidFill>
                  <a:srgbClr val="7B20F4"/>
                </a:solidFill>
              </a:rPr>
              <a:t>в</a:t>
            </a:r>
            <a:r>
              <a:rPr lang="ru-RU" sz="2400" b="1" dirty="0" smtClean="0">
                <a:solidFill>
                  <a:srgbClr val="7B20F4"/>
                </a:solidFill>
              </a:rPr>
              <a:t>оспитание </a:t>
            </a:r>
            <a:r>
              <a:rPr lang="ru-RU" sz="2400" b="1" dirty="0">
                <a:solidFill>
                  <a:srgbClr val="7B20F4"/>
                </a:solidFill>
              </a:rPr>
              <a:t>семейных </a:t>
            </a:r>
            <a:r>
              <a:rPr lang="ru-RU" sz="2400" b="1" dirty="0" smtClean="0">
                <a:solidFill>
                  <a:srgbClr val="7B20F4"/>
                </a:solidFill>
              </a:rPr>
              <a:t>ценностей;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-экологическое воспитание;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 </a:t>
            </a:r>
            <a:r>
              <a:rPr lang="ru-RU" sz="2400" b="1" dirty="0" err="1" smtClean="0">
                <a:solidFill>
                  <a:srgbClr val="7B20F4"/>
                </a:solidFill>
              </a:rPr>
              <a:t>здоровьесберегающее</a:t>
            </a:r>
            <a:r>
              <a:rPr lang="ru-RU" sz="2400" b="1" dirty="0" smtClean="0">
                <a:solidFill>
                  <a:srgbClr val="7B20F4"/>
                </a:solidFill>
              </a:rPr>
              <a:t> воспитание;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-социокультурное </a:t>
            </a:r>
            <a:r>
              <a:rPr lang="ru-RU" sz="2400" b="1" dirty="0">
                <a:solidFill>
                  <a:srgbClr val="7B20F4"/>
                </a:solidFill>
              </a:rPr>
              <a:t>и </a:t>
            </a:r>
            <a:r>
              <a:rPr lang="ru-RU" sz="2400" b="1" dirty="0" err="1">
                <a:solidFill>
                  <a:srgbClr val="7B20F4"/>
                </a:solidFill>
              </a:rPr>
              <a:t>медиакультурное</a:t>
            </a:r>
            <a:r>
              <a:rPr lang="ru-RU" sz="2400" b="1" dirty="0">
                <a:solidFill>
                  <a:srgbClr val="7B20F4"/>
                </a:solidFill>
              </a:rPr>
              <a:t> </a:t>
            </a:r>
            <a:r>
              <a:rPr lang="ru-RU" sz="2400" b="1" dirty="0" smtClean="0">
                <a:solidFill>
                  <a:srgbClr val="7B20F4"/>
                </a:solidFill>
              </a:rPr>
              <a:t>воспитание;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</a:t>
            </a:r>
            <a:r>
              <a:rPr lang="ru-RU" sz="2400" b="1" dirty="0" err="1" smtClean="0">
                <a:solidFill>
                  <a:srgbClr val="7B20F4"/>
                </a:solidFill>
              </a:rPr>
              <a:t>культуроведческое</a:t>
            </a:r>
            <a:r>
              <a:rPr lang="ru-RU" sz="2400" b="1" dirty="0" smtClean="0">
                <a:solidFill>
                  <a:srgbClr val="7B20F4"/>
                </a:solidFill>
              </a:rPr>
              <a:t> </a:t>
            </a:r>
            <a:r>
              <a:rPr lang="ru-RU" sz="2400" b="1" dirty="0">
                <a:solidFill>
                  <a:srgbClr val="7B20F4"/>
                </a:solidFill>
              </a:rPr>
              <a:t>и эстетическое </a:t>
            </a:r>
            <a:r>
              <a:rPr lang="ru-RU" sz="2400" b="1" dirty="0" smtClean="0">
                <a:solidFill>
                  <a:srgbClr val="7B20F4"/>
                </a:solidFill>
              </a:rPr>
              <a:t>воспитание</a:t>
            </a:r>
            <a:r>
              <a:rPr lang="ru-RU" sz="2400" b="1" dirty="0">
                <a:solidFill>
                  <a:srgbClr val="7B20F4"/>
                </a:solidFill>
              </a:rPr>
              <a:t>;</a:t>
            </a:r>
            <a:endParaRPr lang="ru-RU" sz="2400" b="1" dirty="0" smtClean="0">
              <a:solidFill>
                <a:srgbClr val="7B20F4"/>
              </a:solidFill>
            </a:endParaRPr>
          </a:p>
          <a:p>
            <a:r>
              <a:rPr lang="ru-RU" sz="2400" b="1" dirty="0" smtClean="0">
                <a:solidFill>
                  <a:srgbClr val="7B20F4"/>
                </a:solidFill>
              </a:rPr>
              <a:t>-</a:t>
            </a:r>
            <a:r>
              <a:rPr lang="ru-RU" sz="2400" b="1" dirty="0">
                <a:solidFill>
                  <a:srgbClr val="7B20F4"/>
                </a:solidFill>
              </a:rPr>
              <a:t>п</a:t>
            </a:r>
            <a:r>
              <a:rPr lang="ru-RU" sz="2400" b="1" dirty="0" smtClean="0">
                <a:solidFill>
                  <a:srgbClr val="7B20F4"/>
                </a:solidFill>
              </a:rPr>
              <a:t>равовое </a:t>
            </a:r>
            <a:r>
              <a:rPr lang="ru-RU" sz="2400" b="1" dirty="0">
                <a:solidFill>
                  <a:srgbClr val="7B20F4"/>
                </a:solidFill>
              </a:rPr>
              <a:t>воспитание и культура </a:t>
            </a:r>
            <a:r>
              <a:rPr lang="ru-RU" sz="2400" b="1" dirty="0" smtClean="0">
                <a:solidFill>
                  <a:srgbClr val="7B20F4"/>
                </a:solidFill>
              </a:rPr>
              <a:t>безопасности;</a:t>
            </a:r>
          </a:p>
          <a:p>
            <a:r>
              <a:rPr lang="ru-RU" sz="2400" b="1" dirty="0" smtClean="0">
                <a:solidFill>
                  <a:srgbClr val="7B20F4"/>
                </a:solidFill>
              </a:rPr>
              <a:t>-</a:t>
            </a:r>
            <a:r>
              <a:rPr lang="ru-RU" sz="2400" b="1" dirty="0">
                <a:solidFill>
                  <a:srgbClr val="7B20F4"/>
                </a:solidFill>
              </a:rPr>
              <a:t>ф</a:t>
            </a:r>
            <a:r>
              <a:rPr lang="ru-RU" sz="2400" b="1" dirty="0" smtClean="0">
                <a:solidFill>
                  <a:srgbClr val="7B20F4"/>
                </a:solidFill>
              </a:rPr>
              <a:t>ормирование </a:t>
            </a:r>
            <a:r>
              <a:rPr lang="ru-RU" sz="2400" b="1" dirty="0">
                <a:solidFill>
                  <a:srgbClr val="7B20F4"/>
                </a:solidFill>
              </a:rPr>
              <a:t>коммуникативной культуры.</a:t>
            </a:r>
            <a:endParaRPr lang="ru-RU" sz="2400" b="1" dirty="0" smtClean="0">
              <a:solidFill>
                <a:srgbClr val="7B20F4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27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604993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B20F4"/>
                </a:solidFill>
              </a:rPr>
              <a:t>1 класс </a:t>
            </a:r>
            <a:r>
              <a:rPr lang="ru-RU" sz="3200" dirty="0"/>
              <a:t>- Выявление потенциальных возможностей школьников. </a:t>
            </a:r>
          </a:p>
          <a:p>
            <a:r>
              <a:rPr lang="ru-RU" sz="3200" dirty="0">
                <a:solidFill>
                  <a:srgbClr val="7B20F4"/>
                </a:solidFill>
              </a:rPr>
              <a:t>2 класс </a:t>
            </a:r>
            <a:r>
              <a:rPr lang="ru-RU" sz="3200" dirty="0"/>
              <a:t>- Формирование нравственных понятий и привычек. </a:t>
            </a:r>
          </a:p>
          <a:p>
            <a:r>
              <a:rPr lang="ru-RU" sz="3200" dirty="0">
                <a:solidFill>
                  <a:srgbClr val="7B20F4"/>
                </a:solidFill>
              </a:rPr>
              <a:t>3 класс </a:t>
            </a:r>
            <a:r>
              <a:rPr lang="ru-RU" sz="3200" dirty="0"/>
              <a:t>- Накопление опыта нравственного поведения.</a:t>
            </a:r>
          </a:p>
          <a:p>
            <a:r>
              <a:rPr lang="ru-RU" sz="3200" dirty="0">
                <a:solidFill>
                  <a:srgbClr val="7B20F4"/>
                </a:solidFill>
              </a:rPr>
              <a:t>4 класс  </a:t>
            </a:r>
            <a:r>
              <a:rPr lang="ru-RU" sz="3200" dirty="0"/>
              <a:t>- Самоанализ поведения, интересов, склонностей, профориентация.</a:t>
            </a:r>
          </a:p>
          <a:p>
            <a:r>
              <a:rPr lang="ru-RU" sz="3200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0466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Программа направлена на развитие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и </a:t>
            </a:r>
            <a:r>
              <a:rPr lang="ru-RU" sz="2400" b="1" dirty="0">
                <a:solidFill>
                  <a:srgbClr val="FF0000"/>
                </a:solidFill>
              </a:rPr>
              <a:t>совершенствование положительных качеств личности ребёнка.</a:t>
            </a:r>
          </a:p>
        </p:txBody>
      </p:sp>
    </p:spTree>
    <p:extLst>
      <p:ext uri="{BB962C8B-B14F-4D97-AF65-F5344CB8AC3E}">
        <p14:creationId xmlns:p14="http://schemas.microsoft.com/office/powerpoint/2010/main" val="1522074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Для конкурса документы\Новая папка\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9546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374</Words>
  <Application>Microsoft Office PowerPoint</Application>
  <PresentationFormat>Экран (4:3)</PresentationFormat>
  <Paragraphs>83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Тема Office</vt:lpstr>
      <vt:lpstr>1_Тема Office</vt:lpstr>
      <vt:lpstr>Презентация PowerPoint</vt:lpstr>
      <vt:lpstr>Моё педагогическое кредо:  «Самым важным явлением в школе, самым поучительным предметом, самым живым примером для ученика является сам учитель.  Он – олицетворенный метод обучения, самовоплощение принципа воспитания”                   Фридрих Адольф   Вильгельм                            Дистерверг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Участники  концертов</vt:lpstr>
      <vt:lpstr>Фестиваль сказок</vt:lpstr>
      <vt:lpstr>Участники акции «Чистые                                                 ладошки»</vt:lpstr>
      <vt:lpstr>«А ну-ка, девочки!»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Новогодняя сказка для ребят, подготовленная совместно с родителями.</vt:lpstr>
      <vt:lpstr>Поход в музей СДК «Сфера»</vt:lpstr>
      <vt:lpstr>Ярмарка «Сладкоежка»</vt:lpstr>
      <vt:lpstr>Презентация PowerPoint</vt:lpstr>
      <vt:lpstr>Презентация PowerPoint</vt:lpstr>
      <vt:lpstr>На занятиях</vt:lpstr>
      <vt:lpstr>Акция «Посади дерево»</vt:lpstr>
      <vt:lpstr>Выпуск газет, участие в школьных предметных неделях</vt:lpstr>
      <vt:lpstr>Презентация PowerPoint</vt:lpstr>
      <vt:lpstr>Презентация PowerPoint</vt:lpstr>
      <vt:lpstr>Акция «Посади дерево»</vt:lpstr>
      <vt:lpstr>Моё педагогическое кредо:  «Самым важным явлением в школе, самым поучительным предметом, самым живым примером для ученика является сам учитель.  Он – олицетворенный метод обучения, самовоплощение принципа воспитания”                                            А. Дистерверг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27</cp:revision>
  <dcterms:created xsi:type="dcterms:W3CDTF">2018-11-25T16:36:56Z</dcterms:created>
  <dcterms:modified xsi:type="dcterms:W3CDTF">2018-11-26T17:47:09Z</dcterms:modified>
</cp:coreProperties>
</file>