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5" r:id="rId10"/>
    <p:sldId id="266" r:id="rId11"/>
    <p:sldId id="267" r:id="rId12"/>
    <p:sldId id="268" r:id="rId13"/>
    <p:sldId id="269" r:id="rId14"/>
    <p:sldId id="271" r:id="rId15"/>
    <p:sldId id="276" r:id="rId16"/>
    <p:sldId id="283" r:id="rId17"/>
    <p:sldId id="284" r:id="rId18"/>
    <p:sldId id="285" r:id="rId19"/>
    <p:sldId id="281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912C8C85-51F0-491E-9774-3900AFEF0FD7}" styleName="Светлый стиль 2 - акцент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55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EFD9D9-724E-42CB-AECF-31243BCAA64D}" type="datetimeFigureOut">
              <a:rPr lang="ru-RU" smtClean="0"/>
              <a:pPr/>
              <a:t>04.02.2021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6C94B69C-2371-44F0-A994-DC68AC2C184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EFD9D9-724E-42CB-AECF-31243BCAA64D}" type="datetimeFigureOut">
              <a:rPr lang="ru-RU" smtClean="0"/>
              <a:pPr/>
              <a:t>04.02.2021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94B69C-2371-44F0-A994-DC68AC2C184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EFD9D9-724E-42CB-AECF-31243BCAA64D}" type="datetimeFigureOut">
              <a:rPr lang="ru-RU" smtClean="0"/>
              <a:pPr/>
              <a:t>04.02.2021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94B69C-2371-44F0-A994-DC68AC2C184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EFD9D9-724E-42CB-AECF-31243BCAA64D}" type="datetimeFigureOut">
              <a:rPr lang="ru-RU" smtClean="0"/>
              <a:pPr/>
              <a:t>04.02.2021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6C94B69C-2371-44F0-A994-DC68AC2C184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EFD9D9-724E-42CB-AECF-31243BCAA64D}" type="datetimeFigureOut">
              <a:rPr lang="ru-RU" smtClean="0"/>
              <a:pPr/>
              <a:t>04.02.2021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94B69C-2371-44F0-A994-DC68AC2C184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EFD9D9-724E-42CB-AECF-31243BCAA64D}" type="datetimeFigureOut">
              <a:rPr lang="ru-RU" smtClean="0"/>
              <a:pPr/>
              <a:t>04.02.2021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94B69C-2371-44F0-A994-DC68AC2C184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EFD9D9-724E-42CB-AECF-31243BCAA64D}" type="datetimeFigureOut">
              <a:rPr lang="ru-RU" smtClean="0"/>
              <a:pPr/>
              <a:t>04.02.2021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6C94B69C-2371-44F0-A994-DC68AC2C184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EFD9D9-724E-42CB-AECF-31243BCAA64D}" type="datetimeFigureOut">
              <a:rPr lang="ru-RU" smtClean="0"/>
              <a:pPr/>
              <a:t>04.02.2021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94B69C-2371-44F0-A994-DC68AC2C184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EFD9D9-724E-42CB-AECF-31243BCAA64D}" type="datetimeFigureOut">
              <a:rPr lang="ru-RU" smtClean="0"/>
              <a:pPr/>
              <a:t>04.02.2021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94B69C-2371-44F0-A994-DC68AC2C184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EFD9D9-724E-42CB-AECF-31243BCAA64D}" type="datetimeFigureOut">
              <a:rPr lang="ru-RU" smtClean="0"/>
              <a:pPr/>
              <a:t>04.02.2021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94B69C-2371-44F0-A994-DC68AC2C184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EFD9D9-724E-42CB-AECF-31243BCAA64D}" type="datetimeFigureOut">
              <a:rPr lang="ru-RU" smtClean="0"/>
              <a:pPr/>
              <a:t>04.02.2021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94B69C-2371-44F0-A994-DC68AC2C184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5CEFD9D9-724E-42CB-AECF-31243BCAA64D}" type="datetimeFigureOut">
              <a:rPr lang="ru-RU" smtClean="0"/>
              <a:pPr/>
              <a:t>04.02.2021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6C94B69C-2371-44F0-A994-DC68AC2C184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9512" y="1268760"/>
            <a:ext cx="5472608" cy="3240360"/>
          </a:xfrm>
        </p:spPr>
        <p:txBody>
          <a:bodyPr>
            <a:normAutofit/>
          </a:bodyPr>
          <a:lstStyle/>
          <a:p>
            <a:r>
              <a:rPr lang="ru-RU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Batang" pitchFamily="18" charset="-127"/>
                <a:ea typeface="Batang" pitchFamily="18" charset="-127"/>
              </a:rPr>
              <a:t>ПОРТФОЛИО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sz="2800" dirty="0" smtClean="0"/>
              <a:t>учителя начальных классов </a:t>
            </a:r>
            <a:br>
              <a:rPr lang="ru-RU" sz="2800" dirty="0" smtClean="0"/>
            </a:br>
            <a:r>
              <a:rPr lang="ru-RU" sz="2800" dirty="0" smtClean="0"/>
              <a:t>МОБУ  «Верхневязовская СОШ»</a:t>
            </a:r>
            <a:br>
              <a:rPr lang="ru-RU" sz="2800" dirty="0" smtClean="0"/>
            </a:br>
            <a:r>
              <a:rPr lang="ru-RU" sz="2800" dirty="0" smtClean="0"/>
              <a:t>Квитатиани Анастасии </a:t>
            </a:r>
            <a:br>
              <a:rPr lang="ru-RU" sz="2800" dirty="0" smtClean="0"/>
            </a:br>
            <a:r>
              <a:rPr lang="ru-RU" sz="2800" dirty="0" smtClean="0"/>
              <a:t>Юрьевны</a:t>
            </a:r>
            <a:endParaRPr lang="ru-RU" dirty="0"/>
          </a:p>
        </p:txBody>
      </p:sp>
      <p:pic>
        <p:nvPicPr>
          <p:cNvPr id="5" name="Рисунок 4" descr="ьбюдрв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876256" y="404664"/>
            <a:ext cx="1982242" cy="3384376"/>
          </a:xfrm>
          <a:prstGeom prst="ellipse">
            <a:avLst/>
          </a:prstGeom>
          <a:ln w="76200">
            <a:solidFill>
              <a:srgbClr val="FF0000"/>
            </a:solidFill>
          </a:ln>
          <a:effectLst>
            <a:softEdge rad="112500"/>
          </a:effec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63688" y="260647"/>
            <a:ext cx="6923112" cy="5112569"/>
          </a:xfrm>
        </p:spPr>
        <p:txBody>
          <a:bodyPr>
            <a:normAutofit/>
          </a:bodyPr>
          <a:lstStyle/>
          <a:p>
            <a:pPr lvl="0">
              <a:buNone/>
            </a:pPr>
            <a:endParaRPr lang="ru-RU" dirty="0" smtClean="0"/>
          </a:p>
          <a:p>
            <a:pPr lvl="0"/>
            <a:r>
              <a:rPr lang="ru-RU" sz="3600" b="1" dirty="0" smtClean="0">
                <a:latin typeface="Gabriola" pitchFamily="82" charset="0"/>
              </a:rPr>
              <a:t>Индивидуальный план профессионального развития.</a:t>
            </a:r>
          </a:p>
          <a:p>
            <a:pPr lvl="0"/>
            <a:r>
              <a:rPr lang="ru-RU" sz="3600" b="1" dirty="0" smtClean="0">
                <a:latin typeface="Gabriola" pitchFamily="82" charset="0"/>
              </a:rPr>
              <a:t>Тема работы по самообразованию.</a:t>
            </a:r>
          </a:p>
          <a:p>
            <a:pPr lvl="0"/>
            <a:r>
              <a:rPr lang="ru-RU" sz="3600" b="1" dirty="0" smtClean="0">
                <a:latin typeface="Gabriola" pitchFamily="82" charset="0"/>
              </a:rPr>
              <a:t>План работы по теме самообразования.</a:t>
            </a:r>
          </a:p>
          <a:p>
            <a:pPr lvl="0"/>
            <a:r>
              <a:rPr lang="ru-RU" sz="3600" b="1" dirty="0" smtClean="0">
                <a:latin typeface="Gabriola" pitchFamily="82" charset="0"/>
              </a:rPr>
              <a:t>Курсы повышения квалификации.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ransition>
    <p:blinds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99592" y="620688"/>
            <a:ext cx="7787208" cy="5505475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Индивидуальный план </a:t>
            </a:r>
          </a:p>
          <a:p>
            <a:pPr algn="ctr">
              <a:buNone/>
            </a:pPr>
            <a:r>
              <a:rPr lang="ru-RU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профессионального развития</a:t>
            </a:r>
            <a:endParaRPr lang="ru-RU" dirty="0" smtClean="0"/>
          </a:p>
          <a:p>
            <a:pPr lvl="0">
              <a:buFont typeface="Wingdings" pitchFamily="2" charset="2"/>
              <a:buChar char="v"/>
            </a:pPr>
            <a:r>
              <a:rPr lang="ru-RU" sz="3000" dirty="0" smtClean="0"/>
              <a:t>Освоение новых информационных технологий.</a:t>
            </a:r>
          </a:p>
          <a:p>
            <a:pPr lvl="0">
              <a:buFont typeface="Wingdings" pitchFamily="2" charset="2"/>
              <a:buChar char="v"/>
            </a:pPr>
            <a:r>
              <a:rPr lang="ru-RU" sz="3000" dirty="0" smtClean="0"/>
              <a:t>Знакомство с новинками методической и учебной литературы.</a:t>
            </a:r>
          </a:p>
          <a:p>
            <a:pPr lvl="0">
              <a:buFont typeface="Wingdings" pitchFamily="2" charset="2"/>
              <a:buChar char="v"/>
            </a:pPr>
            <a:r>
              <a:rPr lang="ru-RU" sz="3000" dirty="0" smtClean="0"/>
              <a:t>Знакомство с опытом работы коллег.</a:t>
            </a:r>
          </a:p>
          <a:p>
            <a:pPr lvl="0">
              <a:buFont typeface="Wingdings" pitchFamily="2" charset="2"/>
              <a:buChar char="v"/>
            </a:pPr>
            <a:r>
              <a:rPr lang="ru-RU" sz="3000" dirty="0" smtClean="0"/>
              <a:t>Прохождение курсов повышения квалификации.</a:t>
            </a:r>
          </a:p>
          <a:p>
            <a:pPr lvl="0">
              <a:buFont typeface="Wingdings" pitchFamily="2" charset="2"/>
              <a:buChar char="v"/>
            </a:pPr>
            <a:r>
              <a:rPr lang="ru-RU" sz="3000" dirty="0" smtClean="0"/>
              <a:t>Работа над темой самообразования.</a:t>
            </a:r>
          </a:p>
          <a:p>
            <a:pPr>
              <a:buFont typeface="Wingdings" pitchFamily="2" charset="2"/>
              <a:buChar char="v"/>
            </a:pPr>
            <a:endParaRPr lang="ru-RU" sz="3000" dirty="0" smtClean="0"/>
          </a:p>
          <a:p>
            <a:endParaRPr lang="ru-RU" dirty="0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74638"/>
            <a:ext cx="8219256" cy="706090"/>
          </a:xfrm>
        </p:spPr>
        <p:txBody>
          <a:bodyPr>
            <a:normAutofit fontScale="90000"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Тема работы по самообразованию:</a:t>
            </a: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sz="4000" b="1" dirty="0" smtClean="0">
                <a:latin typeface="Gabriola" pitchFamily="82" charset="0"/>
              </a:rPr>
              <a:t> « Проектная и </a:t>
            </a:r>
          </a:p>
          <a:p>
            <a:pPr algn="ctr">
              <a:buNone/>
            </a:pPr>
            <a:r>
              <a:rPr lang="ru-RU" sz="4000" b="1" dirty="0" smtClean="0">
                <a:latin typeface="Gabriola" pitchFamily="82" charset="0"/>
              </a:rPr>
              <a:t>исследовательская деятельность </a:t>
            </a:r>
          </a:p>
          <a:p>
            <a:pPr algn="ctr">
              <a:buNone/>
            </a:pPr>
            <a:r>
              <a:rPr lang="ru-RU" sz="4000" b="1" dirty="0" smtClean="0">
                <a:latin typeface="Gabriola" pitchFamily="82" charset="0"/>
              </a:rPr>
              <a:t>младших школьников»</a:t>
            </a:r>
            <a:endParaRPr lang="ru-RU" sz="4000" b="1" dirty="0">
              <a:latin typeface="Gabriola" pitchFamily="82" charset="0"/>
            </a:endParaRPr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64704"/>
            <a:ext cx="8229600" cy="652934"/>
          </a:xfrm>
        </p:spPr>
        <p:txBody>
          <a:bodyPr>
            <a:normAutofit fontScale="90000"/>
          </a:bodyPr>
          <a:lstStyle/>
          <a:p>
            <a:r>
              <a:rPr lang="ru-RU" sz="3100" b="1" i="1" dirty="0" smtClean="0"/>
              <a:t>План работы </a:t>
            </a:r>
            <a:r>
              <a:rPr lang="ru-RU" sz="3100" dirty="0" smtClean="0"/>
              <a:t/>
            </a:r>
            <a:br>
              <a:rPr lang="ru-RU" sz="3100" dirty="0" smtClean="0"/>
            </a:br>
            <a:r>
              <a:rPr lang="ru-RU" sz="3100" b="1" i="1" dirty="0" smtClean="0"/>
              <a:t>по теме самообразования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3528" y="1268761"/>
            <a:ext cx="8363272" cy="4104456"/>
          </a:xfrm>
        </p:spPr>
        <p:txBody>
          <a:bodyPr>
            <a:normAutofit fontScale="55000" lnSpcReduction="20000"/>
          </a:bodyPr>
          <a:lstStyle/>
          <a:p>
            <a:pPr>
              <a:buFont typeface="Wingdings" pitchFamily="2" charset="2"/>
              <a:buChar char="§"/>
            </a:pPr>
            <a:r>
              <a:rPr lang="ru-RU" b="1" dirty="0" smtClean="0"/>
              <a:t> Выбор темы и обоснование. Постановка целей и задач. Определение этапов работы.</a:t>
            </a:r>
          </a:p>
          <a:p>
            <a:pPr lvl="0">
              <a:buFont typeface="Wingdings" pitchFamily="2" charset="2"/>
              <a:buChar char="§"/>
            </a:pPr>
            <a:r>
              <a:rPr lang="ru-RU" b="1" dirty="0" smtClean="0"/>
              <a:t>Составление плана работы над темой.</a:t>
            </a:r>
          </a:p>
          <a:p>
            <a:pPr lvl="0">
              <a:buFont typeface="Wingdings" pitchFamily="2" charset="2"/>
              <a:buChar char="§"/>
            </a:pPr>
            <a:r>
              <a:rPr lang="ru-RU" b="1" dirty="0" smtClean="0"/>
              <a:t>Составление списка литературы по теме.</a:t>
            </a:r>
          </a:p>
          <a:p>
            <a:pPr lvl="0">
              <a:buFont typeface="Wingdings" pitchFamily="2" charset="2"/>
              <a:buChar char="§"/>
            </a:pPr>
            <a:r>
              <a:rPr lang="ru-RU" b="1" dirty="0" smtClean="0"/>
              <a:t>Изучение методической и научной литературы, публикаций СМИ по теме.</a:t>
            </a:r>
          </a:p>
          <a:p>
            <a:pPr lvl="0">
              <a:buFont typeface="Wingdings" pitchFamily="2" charset="2"/>
              <a:buChar char="§"/>
            </a:pPr>
            <a:r>
              <a:rPr lang="ru-RU" b="1" dirty="0" smtClean="0"/>
              <a:t>Систематизация материала (конспектирование статей, составление алгоритма деятельности, оформление папки).</a:t>
            </a:r>
          </a:p>
          <a:p>
            <a:pPr lvl="0">
              <a:buFont typeface="Wingdings" pitchFamily="2" charset="2"/>
              <a:buChar char="§"/>
            </a:pPr>
            <a:r>
              <a:rPr lang="ru-RU" b="1" dirty="0" smtClean="0"/>
              <a:t>Посещение уроков коллег с целью изучения опыта использования данной технологии.</a:t>
            </a:r>
          </a:p>
          <a:p>
            <a:pPr lvl="0">
              <a:buFont typeface="Wingdings" pitchFamily="2" charset="2"/>
              <a:buChar char="§"/>
            </a:pPr>
            <a:r>
              <a:rPr lang="ru-RU" b="1" dirty="0" smtClean="0"/>
              <a:t>Применение  накопленного материала на уроках и во  внеурочной деятельности.</a:t>
            </a:r>
          </a:p>
          <a:p>
            <a:pPr lvl="0">
              <a:buFont typeface="Wingdings" pitchFamily="2" charset="2"/>
              <a:buChar char="§"/>
            </a:pPr>
            <a:r>
              <a:rPr lang="ru-RU" b="1" dirty="0" smtClean="0"/>
              <a:t>Систематизация материалов по теме самообразования.</a:t>
            </a:r>
          </a:p>
          <a:p>
            <a:pPr lvl="0">
              <a:buFont typeface="Wingdings" pitchFamily="2" charset="2"/>
              <a:buChar char="§"/>
            </a:pPr>
            <a:r>
              <a:rPr lang="ru-RU" b="1" dirty="0" smtClean="0"/>
              <a:t>Самоанализ педагогической деятельности. Отчет о проделанной работе по самообразованию. Формулировка выводов, рекомендаций.</a:t>
            </a:r>
          </a:p>
          <a:p>
            <a:endParaRPr lang="ru-RU" dirty="0"/>
          </a:p>
        </p:txBody>
      </p:sp>
    </p:spTree>
  </p:cSld>
  <p:clrMapOvr>
    <a:masterClrMapping/>
  </p:clrMapOvr>
  <p:transition>
    <p:pull dir="lu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 smtClean="0">
                <a:latin typeface="Arial Narrow" pitchFamily="34" charset="0"/>
                <a:cs typeface="AngsanaUPC" pitchFamily="18" charset="-34"/>
              </a:rPr>
              <a:t>Курсы повышения квалификации</a:t>
            </a:r>
            <a:endParaRPr lang="ru-RU" b="1" dirty="0">
              <a:latin typeface="Arial Narrow" pitchFamily="34" charset="0"/>
              <a:cs typeface="AngsanaUPC" pitchFamily="18" charset="-34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1115616" y="2132856"/>
          <a:ext cx="7080447" cy="3483275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2360149"/>
                <a:gridCol w="2360149"/>
                <a:gridCol w="2360149"/>
              </a:tblGrid>
              <a:tr h="953435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Тема курсов</a:t>
                      </a:r>
                      <a:endParaRPr lang="ru-RU" sz="2400" dirty="0">
                        <a:solidFill>
                          <a:srgbClr val="FFFF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Где</a:t>
                      </a:r>
                      <a:r>
                        <a:rPr lang="ru-RU" sz="2400" baseline="0" dirty="0" smtClean="0"/>
                        <a:t> проходили</a:t>
                      </a:r>
                      <a:endParaRPr lang="ru-RU" sz="2400" dirty="0">
                        <a:solidFill>
                          <a:srgbClr val="FFFF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Год </a:t>
                      </a:r>
                      <a:endParaRPr lang="ru-RU" sz="2400" dirty="0">
                        <a:solidFill>
                          <a:srgbClr val="FFFF00"/>
                        </a:solidFill>
                      </a:endParaRPr>
                    </a:p>
                  </a:txBody>
                  <a:tcPr/>
                </a:tc>
              </a:tr>
              <a:tr h="2214917"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solidFill>
                            <a:schemeClr val="tx1"/>
                          </a:solidFill>
                        </a:rPr>
                        <a:t>«Организация и содержание деятельности учителя начальных классов в условиях ФГОС НОО»</a:t>
                      </a:r>
                      <a:endParaRPr lang="ru-RU" sz="20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solidFill>
                            <a:schemeClr val="tx1"/>
                          </a:solidFill>
                        </a:rPr>
                        <a:t>Г. Ростов –</a:t>
                      </a:r>
                      <a:r>
                        <a:rPr lang="ru-RU" sz="2000" dirty="0" err="1" smtClean="0">
                          <a:solidFill>
                            <a:schemeClr val="tx1"/>
                          </a:solidFill>
                        </a:rPr>
                        <a:t>на-Дону</a:t>
                      </a:r>
                      <a:endParaRPr lang="ru-RU" sz="20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solidFill>
                            <a:schemeClr val="tx1"/>
                          </a:solidFill>
                        </a:rPr>
                        <a:t>2020</a:t>
                      </a:r>
                      <a:endParaRPr lang="ru-RU" sz="20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Autofit/>
          </a:bodyPr>
          <a:lstStyle/>
          <a:p>
            <a:r>
              <a:rPr lang="ru-RU" sz="40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3</a:t>
            </a:r>
            <a:r>
              <a:rPr lang="en-US" sz="40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 </a:t>
            </a:r>
            <a:r>
              <a:rPr lang="ru-RU" sz="40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раздел</a:t>
            </a:r>
            <a:endParaRPr lang="ru-RU" sz="4000" b="1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FFFFFF">
                      <a:tint val="40000"/>
                      <a:satMod val="250000"/>
                    </a:srgbClr>
                  </a:gs>
                  <a:gs pos="9000">
                    <a:srgbClr val="FFFFFF">
                      <a:tint val="52000"/>
                      <a:satMod val="300000"/>
                    </a:srgbClr>
                  </a:gs>
                  <a:gs pos="50000">
                    <a:srgbClr val="FFFFFF">
                      <a:shade val="20000"/>
                      <a:satMod val="300000"/>
                    </a:srgbClr>
                  </a:gs>
                  <a:gs pos="79000">
                    <a:srgbClr val="FFFFFF">
                      <a:tint val="52000"/>
                      <a:satMod val="300000"/>
                    </a:srgbClr>
                  </a:gs>
                  <a:gs pos="100000">
                    <a:srgbClr val="FFFFFF">
                      <a:tint val="40000"/>
                      <a:satMod val="250000"/>
                    </a:srgbClr>
                  </a:gs>
                </a:gsLst>
                <a:lin ang="5400000"/>
              </a:gra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331640" y="1268761"/>
            <a:ext cx="6840760" cy="2520280"/>
          </a:xfrm>
        </p:spPr>
        <p:txBody>
          <a:bodyPr>
            <a:prstTxWarp prst="textSlantUp">
              <a:avLst/>
            </a:prstTxWarp>
          </a:bodyPr>
          <a:lstStyle/>
          <a:p>
            <a:pPr>
              <a:buNone/>
            </a:pPr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         </a:t>
            </a:r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Учебные достижения учащихся</a:t>
            </a:r>
            <a:endParaRPr lang="ru-RU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glow rad="101600">
                  <a:schemeClr val="accent2">
                    <a:satMod val="175000"/>
                    <a:alpha val="40000"/>
                  </a:schemeClr>
                </a:glow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24577" name="Rectangle 1"/>
          <p:cNvSpPr>
            <a:spLocks noChangeArrowheads="1"/>
          </p:cNvSpPr>
          <p:nvPr/>
        </p:nvSpPr>
        <p:spPr bwMode="auto">
          <a:xfrm>
            <a:off x="4067944" y="3727851"/>
            <a:ext cx="5076056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3600" b="1" dirty="0" smtClean="0">
                <a:latin typeface="Gabriola" pitchFamily="82" charset="0"/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abriola" pitchFamily="82" charset="0"/>
                <a:ea typeface="Calibri" pitchFamily="34" charset="0"/>
                <a:cs typeface="Times New Roman" pitchFamily="18" charset="0"/>
              </a:rPr>
              <a:t>Плохой учитель преподносит истину, а хороший учит ее находить самостоятельно</a:t>
            </a:r>
            <a:r>
              <a:rPr lang="ru-RU" sz="3600" b="1" dirty="0" smtClean="0">
                <a:latin typeface="Gabriola" pitchFamily="82" charset="0"/>
                <a:ea typeface="Calibri" pitchFamily="34" charset="0"/>
                <a:cs typeface="Times New Roman" pitchFamily="18" charset="0"/>
              </a:rPr>
              <a:t>».</a:t>
            </a:r>
            <a:endParaRPr kumimoji="0" lang="ru-RU" sz="3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Gabriola" pitchFamily="82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Gabriola" pitchFamily="82" charset="0"/>
                <a:ea typeface="Calibri" pitchFamily="34" charset="0"/>
                <a:cs typeface="Times New Roman" pitchFamily="18" charset="0"/>
              </a:rPr>
              <a:t>А.Дистервег</a:t>
            </a:r>
            <a:endParaRPr kumimoji="0" lang="ru-RU" sz="3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Gabriola" pitchFamily="82" charset="0"/>
              <a:cs typeface="Arial" pitchFamily="34" charset="0"/>
            </a:endParaRP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        </a:t>
            </a:r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Достижения моих учеников</a:t>
            </a:r>
            <a:endParaRPr lang="ru-RU" dirty="0"/>
          </a:p>
        </p:txBody>
      </p:sp>
      <p:pic>
        <p:nvPicPr>
          <p:cNvPr id="4" name="Содержимое 3" descr="Рисунок (4)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79512" y="2911127"/>
            <a:ext cx="2767126" cy="3689501"/>
          </a:xfrm>
        </p:spPr>
      </p:pic>
      <p:pic>
        <p:nvPicPr>
          <p:cNvPr id="5" name="Рисунок 4" descr="Рисунок (3)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237863">
            <a:off x="5779573" y="1352056"/>
            <a:ext cx="3069007" cy="4092009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6" name="Рисунок 5" descr="Рисунок (2)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21114717">
            <a:off x="3068699" y="1736952"/>
            <a:ext cx="2547375" cy="3600400"/>
          </a:xfrm>
          <a:prstGeom prst="rect">
            <a:avLst/>
          </a:prstGeom>
        </p:spPr>
      </p:pic>
    </p:spTree>
  </p:cSld>
  <p:clrMapOvr>
    <a:masterClrMapping/>
  </p:clrMapOvr>
  <p:transition>
    <p:strips dir="ld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274638"/>
            <a:ext cx="8147248" cy="634082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     Мой кадетский класс</a:t>
            </a:r>
            <a:endParaRPr lang="ru-RU" b="1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pic>
        <p:nvPicPr>
          <p:cNvPr id="2050" name="Picture 2" descr="G:\2017-12-07 12-29-27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625122" y="1554163"/>
            <a:ext cx="8046155" cy="4525962"/>
          </a:xfrm>
          <a:prstGeom prst="rect">
            <a:avLst/>
          </a:prstGeom>
          <a:noFill/>
        </p:spPr>
      </p:pic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274638"/>
            <a:ext cx="8147248" cy="634082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     Смотр стоя и песни</a:t>
            </a:r>
            <a:endParaRPr lang="ru-RU" b="1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pic>
        <p:nvPicPr>
          <p:cNvPr id="1027" name="Picture 3" descr="G:\pic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556792"/>
            <a:ext cx="8640960" cy="4536504"/>
          </a:xfrm>
          <a:prstGeom prst="rect">
            <a:avLst/>
          </a:prstGeom>
          <a:noFill/>
        </p:spPr>
      </p:pic>
      <p:sp>
        <p:nvSpPr>
          <p:cNvPr id="6" name="Содержимое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Наша школа</a:t>
            </a:r>
            <a:endParaRPr lang="ru-RU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4" name="Содержимое 3" descr="DSC01797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1238143" y="1554163"/>
            <a:ext cx="6820114" cy="452596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>
    <p:wheel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b="1" dirty="0" smtClean="0"/>
              <a:t>                   </a:t>
            </a:r>
          </a:p>
          <a:p>
            <a:pPr>
              <a:lnSpc>
                <a:spcPct val="150000"/>
              </a:lnSpc>
              <a:buNone/>
            </a:pPr>
            <a:r>
              <a:rPr lang="ru-RU" b="1" dirty="0">
                <a:ln w="24500" cmpd="dbl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 </a:t>
            </a:r>
            <a:r>
              <a:rPr lang="ru-RU" b="1" dirty="0" smtClean="0">
                <a:ln w="24500" cmpd="dbl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                    Чем </a:t>
            </a:r>
            <a:r>
              <a:rPr lang="ru-RU" b="1" dirty="0">
                <a:ln w="24500" cmpd="dbl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больше знаешь, </a:t>
            </a:r>
          </a:p>
          <a:p>
            <a:pPr>
              <a:lnSpc>
                <a:spcPct val="150000"/>
              </a:lnSpc>
              <a:buNone/>
            </a:pPr>
            <a:r>
              <a:rPr lang="ru-RU" b="1" dirty="0" smtClean="0">
                <a:ln w="24500" cmpd="dbl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                      тем </a:t>
            </a:r>
            <a:r>
              <a:rPr lang="ru-RU" b="1" dirty="0">
                <a:ln w="24500" cmpd="dbl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интереснее жить.</a:t>
            </a:r>
          </a:p>
          <a:p>
            <a:pPr>
              <a:lnSpc>
                <a:spcPct val="150000"/>
              </a:lnSpc>
              <a:buNone/>
            </a:pPr>
            <a:r>
              <a:rPr lang="ru-RU" b="1" dirty="0">
                <a:ln w="24500" cmpd="dbl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           </a:t>
            </a:r>
            <a:r>
              <a:rPr lang="ru-RU" b="1" dirty="0" smtClean="0">
                <a:ln w="24500" cmpd="dbl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                            К.Г.Паустовский</a:t>
            </a:r>
            <a:endParaRPr lang="ru-RU" b="1" dirty="0">
              <a:ln w="24500" cmpd="dbl">
                <a:solidFill>
                  <a:schemeClr val="tx1"/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  <a:p>
            <a:endParaRPr lang="ru-RU" dirty="0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               Содержание </a:t>
            </a:r>
            <a:r>
              <a:rPr lang="ru-RU" b="1" dirty="0" err="1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портфолио</a:t>
            </a:r>
            <a:endParaRPr lang="ru-RU" b="1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ru-RU" b="1" dirty="0" smtClean="0">
              <a:cs typeface="Angsana New" pitchFamily="18" charset="-34"/>
            </a:endParaRPr>
          </a:p>
          <a:p>
            <a:pPr>
              <a:buNone/>
            </a:pPr>
            <a:endParaRPr lang="ru-RU" b="1" dirty="0" smtClean="0">
              <a:cs typeface="Angsana New" pitchFamily="18" charset="-34"/>
            </a:endParaRPr>
          </a:p>
          <a:p>
            <a:r>
              <a:rPr lang="ru-RU" b="1" dirty="0" smtClean="0">
                <a:cs typeface="Angsana New" pitchFamily="18" charset="-34"/>
              </a:rPr>
              <a:t>1 </a:t>
            </a:r>
            <a:r>
              <a:rPr lang="ru-RU" b="1" dirty="0">
                <a:cs typeface="Angsana New" pitchFamily="18" charset="-34"/>
              </a:rPr>
              <a:t>раздел «Знакомьтесь, это я».</a:t>
            </a:r>
            <a:endParaRPr lang="ru-RU" dirty="0">
              <a:cs typeface="Angsana New" pitchFamily="18" charset="-34"/>
            </a:endParaRPr>
          </a:p>
          <a:p>
            <a:r>
              <a:rPr lang="ru-RU" b="1" dirty="0">
                <a:cs typeface="Angsana New" pitchFamily="18" charset="-34"/>
              </a:rPr>
              <a:t>2 раздел «Научно-методическая работа».</a:t>
            </a:r>
            <a:endParaRPr lang="ru-RU" dirty="0">
              <a:cs typeface="Angsana New" pitchFamily="18" charset="-34"/>
            </a:endParaRPr>
          </a:p>
          <a:p>
            <a:r>
              <a:rPr lang="ru-RU" b="1" dirty="0" smtClean="0">
                <a:cs typeface="Angsana New" pitchFamily="18" charset="-34"/>
              </a:rPr>
              <a:t>3 </a:t>
            </a:r>
            <a:r>
              <a:rPr lang="ru-RU" b="1" dirty="0">
                <a:cs typeface="Angsana New" pitchFamily="18" charset="-34"/>
              </a:rPr>
              <a:t>раздел «Достижения моих учеников».</a:t>
            </a:r>
            <a:endParaRPr lang="ru-RU" dirty="0">
              <a:cs typeface="Angsana New" pitchFamily="18" charset="-34"/>
            </a:endParaRPr>
          </a:p>
          <a:p>
            <a:pPr>
              <a:buNone/>
            </a:pPr>
            <a:endParaRPr lang="ru-RU" dirty="0"/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endParaRPr lang="ru-RU" b="1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>
              <a:buNone/>
            </a:pPr>
            <a:r>
              <a:rPr lang="en-US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latin typeface="Arial Rounded MT Bold" pitchFamily="34" charset="0"/>
              </a:rPr>
              <a:t>I</a:t>
            </a:r>
            <a:r>
              <a:rPr lang="ru-RU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 раздел</a:t>
            </a:r>
          </a:p>
          <a:p>
            <a:pPr>
              <a:buNone/>
            </a:pPr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«Знакомьтесь,                     </a:t>
            </a:r>
          </a:p>
          <a:p>
            <a:pPr>
              <a:buNone/>
            </a:pPr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это Я»</a:t>
            </a:r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4" name="Рисунок 3" descr="image (6рпне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20376906">
            <a:off x="4715997" y="966019"/>
            <a:ext cx="2720485" cy="362731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274638"/>
            <a:ext cx="8291264" cy="130026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620688"/>
            <a:ext cx="8291264" cy="6048672"/>
          </a:xfrm>
        </p:spPr>
        <p:txBody>
          <a:bodyPr>
            <a:normAutofit fontScale="47500" lnSpcReduction="20000"/>
          </a:bodyPr>
          <a:lstStyle/>
          <a:p>
            <a:pPr>
              <a:buNone/>
            </a:pPr>
            <a:r>
              <a:rPr lang="ru-RU" sz="5100" b="1" dirty="0" smtClean="0">
                <a:solidFill>
                  <a:srgbClr val="FF0000"/>
                </a:solidFill>
              </a:rPr>
              <a:t>          Фамилия</a:t>
            </a:r>
            <a:r>
              <a:rPr lang="ru-RU" sz="5100" b="1" dirty="0">
                <a:solidFill>
                  <a:srgbClr val="FF0000"/>
                </a:solidFill>
              </a:rPr>
              <a:t>, имя, отчество</a:t>
            </a:r>
            <a:r>
              <a:rPr lang="ru-RU" sz="5100" b="1" dirty="0" smtClean="0">
                <a:solidFill>
                  <a:srgbClr val="FF0000"/>
                </a:solidFill>
              </a:rPr>
              <a:t>:</a:t>
            </a:r>
          </a:p>
          <a:p>
            <a:pPr>
              <a:buNone/>
            </a:pPr>
            <a:r>
              <a:rPr lang="ru-RU" sz="5100" b="1" dirty="0" smtClean="0"/>
              <a:t>           Квитатиани Анастасия </a:t>
            </a:r>
            <a:r>
              <a:rPr lang="ru-RU" sz="5100" b="1" dirty="0" smtClean="0"/>
              <a:t>Юрьевна</a:t>
            </a:r>
            <a:endParaRPr lang="ru-RU" sz="5100" dirty="0"/>
          </a:p>
          <a:p>
            <a:pPr>
              <a:buNone/>
            </a:pPr>
            <a:r>
              <a:rPr lang="ru-RU" sz="5100" b="1" dirty="0" smtClean="0">
                <a:solidFill>
                  <a:srgbClr val="FF0000"/>
                </a:solidFill>
              </a:rPr>
              <a:t>          Год рождения:   </a:t>
            </a:r>
            <a:r>
              <a:rPr lang="ru-RU" sz="5100" dirty="0" smtClean="0"/>
              <a:t>1992.</a:t>
            </a:r>
            <a:endParaRPr lang="ru-RU" sz="5100" dirty="0"/>
          </a:p>
          <a:p>
            <a:pPr algn="ctr">
              <a:buNone/>
            </a:pPr>
            <a:r>
              <a:rPr lang="ru-RU" sz="5100" b="1" dirty="0" smtClean="0">
                <a:solidFill>
                  <a:srgbClr val="FF0000"/>
                </a:solidFill>
              </a:rPr>
              <a:t>    Прохожу обучение:  </a:t>
            </a:r>
            <a:r>
              <a:rPr lang="ru-RU" sz="5100" dirty="0" smtClean="0"/>
              <a:t>Бузулукский гуманитарно-технологический институт</a:t>
            </a:r>
          </a:p>
          <a:p>
            <a:pPr algn="ctr">
              <a:buNone/>
            </a:pPr>
            <a:r>
              <a:rPr lang="ru-RU" sz="5100" b="1" dirty="0" smtClean="0">
                <a:solidFill>
                  <a:srgbClr val="FF0000"/>
                </a:solidFill>
              </a:rPr>
              <a:t> Специальность</a:t>
            </a:r>
            <a:r>
              <a:rPr lang="ru-RU" sz="5100" b="1" dirty="0">
                <a:solidFill>
                  <a:srgbClr val="FF0000"/>
                </a:solidFill>
              </a:rPr>
              <a:t>: </a:t>
            </a:r>
            <a:r>
              <a:rPr lang="ru-RU" sz="5100" dirty="0">
                <a:solidFill>
                  <a:srgbClr val="FF0000"/>
                </a:solidFill>
              </a:rPr>
              <a:t> </a:t>
            </a:r>
            <a:r>
              <a:rPr lang="ru-RU" sz="5100" dirty="0" smtClean="0"/>
              <a:t>учитель начальных классов</a:t>
            </a:r>
            <a:endParaRPr lang="ru-RU" sz="5100" dirty="0"/>
          </a:p>
          <a:p>
            <a:pPr>
              <a:buNone/>
            </a:pPr>
            <a:r>
              <a:rPr lang="ru-RU" sz="5100" b="1" dirty="0" smtClean="0">
                <a:solidFill>
                  <a:srgbClr val="FF0000"/>
                </a:solidFill>
              </a:rPr>
              <a:t>          Место </a:t>
            </a:r>
            <a:r>
              <a:rPr lang="ru-RU" sz="5100" b="1" dirty="0">
                <a:solidFill>
                  <a:srgbClr val="FF0000"/>
                </a:solidFill>
              </a:rPr>
              <a:t>работы: </a:t>
            </a:r>
            <a:r>
              <a:rPr lang="ru-RU" sz="5100" dirty="0" smtClean="0"/>
              <a:t>МОБУ «Верхневязовская СОШ»</a:t>
            </a:r>
            <a:endParaRPr lang="ru-RU" sz="5100" dirty="0"/>
          </a:p>
          <a:p>
            <a:pPr>
              <a:buNone/>
            </a:pPr>
            <a:r>
              <a:rPr lang="ru-RU" sz="5100" b="1" dirty="0" smtClean="0">
                <a:solidFill>
                  <a:srgbClr val="FF0000"/>
                </a:solidFill>
              </a:rPr>
              <a:t>          Должность</a:t>
            </a:r>
            <a:r>
              <a:rPr lang="ru-RU" sz="5100" dirty="0">
                <a:solidFill>
                  <a:srgbClr val="FF0000"/>
                </a:solidFill>
              </a:rPr>
              <a:t>:  </a:t>
            </a:r>
            <a:r>
              <a:rPr lang="ru-RU" sz="5100" dirty="0" smtClean="0"/>
              <a:t>учитель начальных классов</a:t>
            </a:r>
            <a:endParaRPr lang="ru-RU" sz="5100" dirty="0"/>
          </a:p>
          <a:p>
            <a:pPr>
              <a:buNone/>
            </a:pPr>
            <a:r>
              <a:rPr lang="ru-RU" sz="5100" b="1" dirty="0" smtClean="0"/>
              <a:t>          </a:t>
            </a:r>
            <a:r>
              <a:rPr lang="ru-RU" sz="5100" b="1" dirty="0" smtClean="0">
                <a:solidFill>
                  <a:srgbClr val="FF0000"/>
                </a:solidFill>
              </a:rPr>
              <a:t>Педагогический </a:t>
            </a:r>
            <a:r>
              <a:rPr lang="ru-RU" sz="5100" b="1" dirty="0">
                <a:solidFill>
                  <a:srgbClr val="FF0000"/>
                </a:solidFill>
              </a:rPr>
              <a:t>стаж работы: </a:t>
            </a:r>
            <a:r>
              <a:rPr lang="ru-RU" sz="5100" b="1" dirty="0" smtClean="0">
                <a:solidFill>
                  <a:srgbClr val="FF0000"/>
                </a:solidFill>
              </a:rPr>
              <a:t> </a:t>
            </a:r>
            <a:r>
              <a:rPr lang="ru-RU" sz="5100" dirty="0" smtClean="0"/>
              <a:t>3 года</a:t>
            </a:r>
            <a:endParaRPr lang="ru-RU" sz="5100" dirty="0"/>
          </a:p>
          <a:p>
            <a:pPr>
              <a:buNone/>
            </a:pPr>
            <a:r>
              <a:rPr lang="ru-RU" sz="5100" b="1" dirty="0" smtClean="0">
                <a:solidFill>
                  <a:srgbClr val="FF0000"/>
                </a:solidFill>
              </a:rPr>
              <a:t>     </a:t>
            </a:r>
            <a:endParaRPr lang="ru-RU" sz="5100" dirty="0"/>
          </a:p>
          <a:p>
            <a:pPr>
              <a:buNone/>
            </a:pPr>
            <a:r>
              <a:rPr lang="ru-RU" sz="5100" b="1" dirty="0" smtClean="0"/>
              <a:t>          </a:t>
            </a:r>
            <a:r>
              <a:rPr lang="ru-RU" sz="5100" b="1" dirty="0" smtClean="0">
                <a:solidFill>
                  <a:srgbClr val="FF0000"/>
                </a:solidFill>
              </a:rPr>
              <a:t>Педагогическая </a:t>
            </a:r>
            <a:r>
              <a:rPr lang="ru-RU" sz="5100" b="1" dirty="0">
                <a:solidFill>
                  <a:srgbClr val="FF0000"/>
                </a:solidFill>
              </a:rPr>
              <a:t>нагрузка: </a:t>
            </a:r>
            <a:r>
              <a:rPr lang="ru-RU" sz="5100" b="1" dirty="0" smtClean="0">
                <a:solidFill>
                  <a:srgbClr val="FF0000"/>
                </a:solidFill>
              </a:rPr>
              <a:t> </a:t>
            </a:r>
            <a:r>
              <a:rPr lang="ru-RU" sz="5100" dirty="0" smtClean="0"/>
              <a:t>21 </a:t>
            </a:r>
            <a:r>
              <a:rPr lang="ru-RU" sz="5100" dirty="0"/>
              <a:t>ч. </a:t>
            </a:r>
            <a:r>
              <a:rPr lang="ru-RU" sz="5100" dirty="0" smtClean="0"/>
              <a:t>Начальные классы (2 класс), 8 часов надомное обучение (2 класс)</a:t>
            </a:r>
            <a:endParaRPr lang="ru-RU" sz="5100" dirty="0"/>
          </a:p>
          <a:p>
            <a:pPr>
              <a:buNone/>
            </a:pPr>
            <a:r>
              <a:rPr lang="ru-RU" sz="5100" b="1" dirty="0"/>
              <a:t> </a:t>
            </a:r>
            <a:endParaRPr lang="ru-RU" sz="5100" dirty="0"/>
          </a:p>
          <a:p>
            <a:endParaRPr lang="ru-RU" dirty="0"/>
          </a:p>
        </p:txBody>
      </p:sp>
    </p:spTree>
  </p:cSld>
  <p:clrMapOvr>
    <a:masterClrMapping/>
  </p:clrMapOvr>
  <p:transition>
    <p:strips dir="r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274638"/>
            <a:ext cx="8147248" cy="634082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     Штрихи к портрету</a:t>
            </a:r>
            <a:endParaRPr lang="ru-RU" b="1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052736"/>
            <a:ext cx="8229600" cy="5616624"/>
          </a:xfrm>
        </p:spPr>
        <p:txBody>
          <a:bodyPr>
            <a:normAutofit fontScale="70000" lnSpcReduction="20000"/>
          </a:bodyPr>
          <a:lstStyle/>
          <a:p>
            <a:pPr algn="ctr">
              <a:buNone/>
            </a:pPr>
            <a:r>
              <a:rPr lang="ru-RU" b="1" dirty="0"/>
              <a:t>Это моя профессия –</a:t>
            </a:r>
          </a:p>
          <a:p>
            <a:pPr algn="ctr">
              <a:buNone/>
            </a:pPr>
            <a:r>
              <a:rPr lang="ru-RU" b="1" dirty="0"/>
              <a:t>Учить и вести  детей.</a:t>
            </a:r>
          </a:p>
          <a:p>
            <a:pPr algn="ctr">
              <a:buNone/>
            </a:pPr>
            <a:r>
              <a:rPr lang="ru-RU" b="1" dirty="0"/>
              <a:t>И знать стопроцентно, где истина.</a:t>
            </a:r>
          </a:p>
          <a:p>
            <a:pPr algn="ctr">
              <a:buNone/>
            </a:pPr>
            <a:r>
              <a:rPr lang="ru-RU" b="1" dirty="0"/>
              <a:t>Или -  что так верней-</a:t>
            </a:r>
          </a:p>
          <a:p>
            <a:pPr algn="ctr">
              <a:buNone/>
            </a:pPr>
            <a:r>
              <a:rPr lang="ru-RU" b="1" dirty="0"/>
              <a:t>Верить свято в каждого,</a:t>
            </a:r>
          </a:p>
          <a:p>
            <a:pPr algn="ctr">
              <a:buNone/>
            </a:pPr>
            <a:r>
              <a:rPr lang="ru-RU" b="1" dirty="0"/>
              <a:t>Кого научить должна,</a:t>
            </a:r>
          </a:p>
          <a:p>
            <a:pPr algn="ctr">
              <a:buNone/>
            </a:pPr>
            <a:r>
              <a:rPr lang="ru-RU" b="1" dirty="0"/>
              <a:t>Чтобы потом, однажды,</a:t>
            </a:r>
          </a:p>
          <a:p>
            <a:pPr algn="ctr">
              <a:buNone/>
            </a:pPr>
            <a:r>
              <a:rPr lang="ru-RU" b="1" dirty="0"/>
              <a:t>Увидеть свет в их  глазах.</a:t>
            </a:r>
          </a:p>
          <a:p>
            <a:pPr algn="ctr">
              <a:buNone/>
            </a:pPr>
            <a:r>
              <a:rPr lang="ru-RU" b="1" dirty="0"/>
              <a:t>Порою засомневаешься:</a:t>
            </a:r>
          </a:p>
          <a:p>
            <a:pPr algn="ctr">
              <a:buNone/>
            </a:pPr>
            <a:r>
              <a:rPr lang="ru-RU" b="1" dirty="0"/>
              <a:t>Зачем, для чего живёшь?</a:t>
            </a:r>
          </a:p>
          <a:p>
            <a:pPr algn="ctr">
              <a:buNone/>
            </a:pPr>
            <a:r>
              <a:rPr lang="ru-RU" b="1" dirty="0" smtClean="0"/>
              <a:t>    </a:t>
            </a:r>
            <a:r>
              <a:rPr lang="ru-RU" b="1" dirty="0"/>
              <a:t>Но моментально раскаешься и</a:t>
            </a:r>
          </a:p>
          <a:p>
            <a:pPr algn="ctr">
              <a:buNone/>
            </a:pPr>
            <a:r>
              <a:rPr lang="ru-RU" b="1" dirty="0"/>
              <a:t>Дальше их поведёшь.</a:t>
            </a:r>
          </a:p>
          <a:p>
            <a:pPr algn="ctr">
              <a:buNone/>
            </a:pPr>
            <a:r>
              <a:rPr lang="ru-RU" b="1" dirty="0"/>
              <a:t>Вперёд, где ещё не поняты</a:t>
            </a:r>
          </a:p>
          <a:p>
            <a:pPr algn="ctr">
              <a:buNone/>
            </a:pPr>
            <a:r>
              <a:rPr lang="ru-RU" b="1" dirty="0"/>
              <a:t>Строки,  известные всем,</a:t>
            </a:r>
          </a:p>
          <a:p>
            <a:pPr algn="ctr">
              <a:buNone/>
            </a:pPr>
            <a:r>
              <a:rPr lang="ru-RU" b="1" dirty="0"/>
              <a:t>Туда, где вдруг нам откроется</a:t>
            </a:r>
          </a:p>
          <a:p>
            <a:pPr algn="ctr">
              <a:buNone/>
            </a:pPr>
            <a:r>
              <a:rPr lang="ru-RU" b="1" dirty="0"/>
              <a:t>Ответ на вопрос: «Зачем?»…</a:t>
            </a:r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19256" cy="836712"/>
          </a:xfrm>
        </p:spPr>
        <p:txBody>
          <a:bodyPr>
            <a:normAutofit/>
          </a:bodyPr>
          <a:lstStyle/>
          <a:p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               Моё учительское кредо</a:t>
            </a:r>
            <a:endParaRPr lang="ru-RU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4" name="Содержимое 3" descr="9061853-Paper-and-feather--Stock-Vector-pen-frame-quill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2667000" y="1835944"/>
            <a:ext cx="3962400" cy="3962400"/>
          </a:xfrm>
        </p:spPr>
      </p:pic>
      <p:sp>
        <p:nvSpPr>
          <p:cNvPr id="6" name="TextBox 5"/>
          <p:cNvSpPr txBox="1"/>
          <p:nvPr/>
        </p:nvSpPr>
        <p:spPr>
          <a:xfrm>
            <a:off x="4211960" y="1484784"/>
            <a:ext cx="3312368" cy="36625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latin typeface="Book Antiqua" pitchFamily="18" charset="0"/>
                <a:ea typeface="Calibri" pitchFamily="34" charset="0"/>
                <a:cs typeface="Courier New" pitchFamily="49" charset="0"/>
              </a:rPr>
              <a:t> Посредственный учитель излагает, </a:t>
            </a:r>
            <a:endParaRPr lang="ru-RU" sz="2400" dirty="0" smtClean="0">
              <a:latin typeface="Book Antiqua" pitchFamily="18" charset="0"/>
              <a:cs typeface="Courier New" pitchFamily="49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latin typeface="Book Antiqua" pitchFamily="18" charset="0"/>
                <a:ea typeface="Calibri" pitchFamily="34" charset="0"/>
                <a:cs typeface="Courier New" pitchFamily="49" charset="0"/>
              </a:rPr>
              <a:t>Хороший учитель объясняет, </a:t>
            </a:r>
            <a:endParaRPr lang="ru-RU" sz="2400" dirty="0" smtClean="0">
              <a:latin typeface="Book Antiqua" pitchFamily="18" charset="0"/>
              <a:cs typeface="Courier New" pitchFamily="49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latin typeface="Book Antiqua" pitchFamily="18" charset="0"/>
                <a:ea typeface="Calibri" pitchFamily="34" charset="0"/>
                <a:cs typeface="Courier New" pitchFamily="49" charset="0"/>
              </a:rPr>
              <a:t> Выдающийся учитель показывает, </a:t>
            </a:r>
            <a:endParaRPr lang="ru-RU" sz="2400" dirty="0" smtClean="0">
              <a:latin typeface="Book Antiqua" pitchFamily="18" charset="0"/>
              <a:cs typeface="Courier New" pitchFamily="49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latin typeface="Book Antiqua" pitchFamily="18" charset="0"/>
                <a:ea typeface="Calibri" pitchFamily="34" charset="0"/>
                <a:cs typeface="Courier New" pitchFamily="49" charset="0"/>
              </a:rPr>
              <a:t>Великий учитель вдохновляет. </a:t>
            </a: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b="1" dirty="0" smtClean="0">
                <a:latin typeface="Book Antiqua" pitchFamily="18" charset="0"/>
                <a:ea typeface="Calibri" pitchFamily="34" charset="0"/>
                <a:cs typeface="Times New Roman" pitchFamily="18" charset="0"/>
              </a:rPr>
              <a:t>                </a:t>
            </a:r>
            <a:r>
              <a:rPr lang="ru-RU" sz="20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                             Уильям Уорд</a:t>
            </a:r>
            <a:endParaRPr lang="ru-RU" sz="2000" dirty="0"/>
          </a:p>
        </p:txBody>
      </p:sp>
      <p:pic>
        <p:nvPicPr>
          <p:cNvPr id="8" name="Рисунок 7" descr="depositphotos_11574785-The-illustration-with-burning-candle-on-a-white-background.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915817" y="4869160"/>
            <a:ext cx="823144" cy="1988840"/>
          </a:xfrm>
          <a:prstGeom prst="rect">
            <a:avLst/>
          </a:prstGeom>
        </p:spPr>
      </p:pic>
    </p:spTree>
  </p:cSld>
  <p:clrMapOvr>
    <a:masterClrMapping/>
  </p:clrMapOvr>
  <p:transition>
    <p:strips dir="l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Мои стремления</a:t>
            </a:r>
            <a:endParaRPr lang="ru-RU" b="1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99592" y="1340768"/>
            <a:ext cx="7992888" cy="4464495"/>
          </a:xfrm>
        </p:spPr>
        <p:txBody>
          <a:bodyPr>
            <a:normAutofit lnSpcReduction="10000"/>
          </a:bodyPr>
          <a:lstStyle/>
          <a:p>
            <a:pPr lvl="0" algn="ctr">
              <a:lnSpc>
                <a:spcPct val="120000"/>
              </a:lnSpc>
              <a:buFont typeface="Wingdings" pitchFamily="2" charset="2"/>
              <a:buChar char="Ø"/>
            </a:pPr>
            <a:r>
              <a:rPr lang="ru-RU" dirty="0" smtClean="0"/>
              <a:t> </a:t>
            </a:r>
            <a:r>
              <a:rPr lang="ru-RU" sz="2800" b="1" dirty="0" smtClean="0"/>
              <a:t>Соответствовать современным требованиям.</a:t>
            </a:r>
          </a:p>
          <a:p>
            <a:pPr algn="ctr">
              <a:lnSpc>
                <a:spcPct val="120000"/>
              </a:lnSpc>
              <a:buFont typeface="Wingdings" pitchFamily="2" charset="2"/>
              <a:buChar char="Ø"/>
            </a:pPr>
            <a:r>
              <a:rPr lang="ru-RU" sz="2800" b="1" dirty="0" smtClean="0"/>
              <a:t> Овладевать новыми технологиями.</a:t>
            </a:r>
          </a:p>
          <a:p>
            <a:pPr algn="ctr">
              <a:lnSpc>
                <a:spcPct val="120000"/>
              </a:lnSpc>
              <a:buFont typeface="Wingdings" pitchFamily="2" charset="2"/>
              <a:buChar char="Ø"/>
            </a:pPr>
            <a:r>
              <a:rPr lang="ru-RU" sz="2800" b="1" dirty="0" smtClean="0"/>
              <a:t> Повышать профессиональный уровень.</a:t>
            </a:r>
          </a:p>
          <a:p>
            <a:pPr algn="ctr">
              <a:lnSpc>
                <a:spcPct val="120000"/>
              </a:lnSpc>
              <a:buFont typeface="Wingdings" pitchFamily="2" charset="2"/>
              <a:buChar char="Ø"/>
            </a:pPr>
            <a:r>
              <a:rPr lang="ru-RU" sz="2800" b="1" dirty="0" smtClean="0"/>
              <a:t> </a:t>
            </a:r>
            <a:r>
              <a:rPr lang="ru-RU" sz="2800" b="1" dirty="0" err="1" smtClean="0"/>
              <a:t>Самореализовывать</a:t>
            </a:r>
            <a:r>
              <a:rPr lang="ru-RU" sz="2800" b="1" dirty="0" smtClean="0"/>
              <a:t> творческий потенциал.</a:t>
            </a:r>
          </a:p>
          <a:p>
            <a:pPr algn="ctr">
              <a:lnSpc>
                <a:spcPct val="120000"/>
              </a:lnSpc>
              <a:buFont typeface="Wingdings" pitchFamily="2" charset="2"/>
              <a:buChar char="Ø"/>
            </a:pPr>
            <a:r>
              <a:rPr lang="ru-RU" sz="2800" b="1" dirty="0" smtClean="0"/>
              <a:t> Быть авторитетом для учеников.</a:t>
            </a:r>
          </a:p>
          <a:p>
            <a:pPr>
              <a:buNone/>
            </a:pPr>
            <a:r>
              <a:rPr lang="ru-RU" sz="2800" b="1" dirty="0" smtClean="0"/>
              <a:t> </a:t>
            </a:r>
            <a:endParaRPr lang="ru-RU" sz="2800" b="1" dirty="0"/>
          </a:p>
        </p:txBody>
      </p:sp>
      <p:pic>
        <p:nvPicPr>
          <p:cNvPr id="2049" name="Рисунок 17" descr="640561-d072ffde01e53004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81900" y="4293096"/>
            <a:ext cx="1562100" cy="117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omb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4000" r="-1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ru-RU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Раздел </a:t>
            </a:r>
            <a:r>
              <a:rPr lang="en-US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II</a:t>
            </a:r>
            <a:r>
              <a:rPr lang="ru-RU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  <a:endParaRPr lang="ru-RU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 rot="407130">
            <a:off x="4973759" y="2587069"/>
            <a:ext cx="3372948" cy="3844101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b="1" dirty="0" smtClean="0">
                <a:latin typeface="Gabriola" pitchFamily="82" charset="0"/>
              </a:rPr>
              <a:t>Учитель живет до тех пор, пока учится; как только он перестает учиться, в нем умирает учитель.</a:t>
            </a:r>
          </a:p>
          <a:p>
            <a:pPr algn="r">
              <a:buNone/>
            </a:pPr>
            <a:r>
              <a:rPr lang="ru-RU" b="1" dirty="0" smtClean="0">
                <a:latin typeface="Gabriola" pitchFamily="82" charset="0"/>
              </a:rPr>
              <a:t>                                           К.Ушинский</a:t>
            </a:r>
          </a:p>
          <a:p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 rot="20700124">
            <a:off x="1619921" y="2411817"/>
            <a:ext cx="266671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ln w="31550" cmpd="sng">
                  <a:solidFill>
                    <a:srgbClr val="FF0000"/>
                  </a:soli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Gabriola" pitchFamily="82" charset="0"/>
              </a:rPr>
              <a:t>«НАУЧНО-МЕТОДИЧЕСКАЯ ДЕЯТЕЛЬНОСТЬ»</a:t>
            </a:r>
            <a:endParaRPr lang="ru-RU" sz="3200" b="1" dirty="0">
              <a:ln w="31550" cmpd="sng">
                <a:solidFill>
                  <a:srgbClr val="FF0000"/>
                </a:soli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  <a:latin typeface="Gabriola" pitchFamily="82" charset="0"/>
            </a:endParaRP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749</TotalTime>
  <Words>492</Words>
  <Application>Microsoft Office PowerPoint</Application>
  <PresentationFormat>Экран (4:3)</PresentationFormat>
  <Paragraphs>101</Paragraphs>
  <Slides>19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Трек</vt:lpstr>
      <vt:lpstr>ПОРТФОЛИО учителя начальных классов  МОБУ  «Верхневязовская СОШ» Квитатиани Анастасии  Юрьевны</vt:lpstr>
      <vt:lpstr>Слайд 2</vt:lpstr>
      <vt:lpstr>               Содержание портфолио</vt:lpstr>
      <vt:lpstr>Слайд 4</vt:lpstr>
      <vt:lpstr>Слайд 5</vt:lpstr>
      <vt:lpstr>     Штрихи к портрету</vt:lpstr>
      <vt:lpstr>                 Моё учительское кредо</vt:lpstr>
      <vt:lpstr>Мои стремления</vt:lpstr>
      <vt:lpstr>Раздел II </vt:lpstr>
      <vt:lpstr>Слайд 10</vt:lpstr>
      <vt:lpstr>Слайд 11</vt:lpstr>
      <vt:lpstr>Тема работы по самообразованию:</vt:lpstr>
      <vt:lpstr>План работы  по теме самообразования </vt:lpstr>
      <vt:lpstr>Курсы повышения квалификации</vt:lpstr>
      <vt:lpstr>3 раздел</vt:lpstr>
      <vt:lpstr>        Достижения моих учеников</vt:lpstr>
      <vt:lpstr>     Мой кадетский класс</vt:lpstr>
      <vt:lpstr>     Смотр стоя и песни</vt:lpstr>
      <vt:lpstr>Наша школа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ПОРТФОЛИО</dc:title>
  <dc:creator>UZER</dc:creator>
  <cp:lastModifiedBy>Админ</cp:lastModifiedBy>
  <cp:revision>93</cp:revision>
  <dcterms:created xsi:type="dcterms:W3CDTF">2016-01-09T06:28:30Z</dcterms:created>
  <dcterms:modified xsi:type="dcterms:W3CDTF">2021-02-04T11:07:38Z</dcterms:modified>
</cp:coreProperties>
</file>